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326" r:id="rId2"/>
    <p:sldId id="329" r:id="rId3"/>
    <p:sldId id="330" r:id="rId4"/>
    <p:sldId id="328" r:id="rId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000" b="0" i="0" u="none" strike="noStrike" cap="none" spc="0" normalizeH="0" baseline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4320" userDrawn="1">
          <p15:clr>
            <a:srgbClr val="A4A3A4"/>
          </p15:clr>
        </p15:guide>
        <p15:guide id="2" pos="76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冷逍" initials="冷逍" lastIdx="2" clrIdx="0">
    <p:extLst>
      <p:ext uri="{19B8F6BF-5375-455C-9EA6-DF929625EA0E}">
        <p15:presenceInfo xmlns:p15="http://schemas.microsoft.com/office/powerpoint/2012/main" userId="S-1-5-21-3727386885-3056668215-3391246470-196695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9CFF"/>
    <a:srgbClr val="1BB0DF"/>
    <a:srgbClr val="05A4DD"/>
    <a:srgbClr val="00010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>
              <a:hueOff val="-136794"/>
              <a:satOff val="-2150"/>
              <a:lumOff val="15693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chemeClr val="accent3">
              <a:alpha val="35000"/>
            </a:scheme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394" autoAdjust="0"/>
  </p:normalViewPr>
  <p:slideViewPr>
    <p:cSldViewPr snapToGrid="0">
      <p:cViewPr varScale="1">
        <p:scale>
          <a:sx n="49" d="100"/>
          <a:sy n="49" d="100"/>
        </p:scale>
        <p:origin x="115" y="149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commentAuthors" Target="commentAuthor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31" name="Shape 131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769088205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50962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939451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1778000" y="2298700"/>
            <a:ext cx="20828000" cy="46482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1778000" y="7073900"/>
            <a:ext cx="20828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13169900" y="952500"/>
            <a:ext cx="95250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651000" y="952500"/>
            <a:ext cx="10223500" cy="5549900"/>
          </a:xfrm>
          <a:prstGeom prst="rect">
            <a:avLst/>
          </a:prstGeom>
        </p:spPr>
        <p:txBody>
          <a:bodyPr anchor="b"/>
          <a:lstStyle>
            <a:lvl1pPr>
              <a:defRPr sz="84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1651000" y="6692900"/>
            <a:ext cx="10223500" cy="5727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half" idx="13"/>
          </p:nvPr>
        </p:nvSpPr>
        <p:spPr>
          <a:xfrm>
            <a:off x="13169900" y="3149600"/>
            <a:ext cx="9525000" cy="9296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half" idx="1"/>
          </p:nvPr>
        </p:nvSpPr>
        <p:spPr>
          <a:xfrm>
            <a:off x="1689100" y="3149600"/>
            <a:ext cx="10223500" cy="9296400"/>
          </a:xfrm>
          <a:prstGeom prst="rect">
            <a:avLst/>
          </a:prstGeom>
        </p:spPr>
        <p:txBody>
          <a:bodyPr/>
          <a:lstStyle>
            <a:lvl1pPr marL="558800" indent="-558800">
              <a:spcBef>
                <a:spcPts val="4500"/>
              </a:spcBef>
              <a:defRPr sz="4500"/>
            </a:lvl1pPr>
            <a:lvl2pPr marL="1117600" indent="-558800">
              <a:spcBef>
                <a:spcPts val="4500"/>
              </a:spcBef>
              <a:defRPr sz="4500"/>
            </a:lvl2pPr>
            <a:lvl3pPr marL="1676400" indent="-558800">
              <a:spcBef>
                <a:spcPts val="4500"/>
              </a:spcBef>
              <a:defRPr sz="4500"/>
            </a:lvl3pPr>
            <a:lvl4pPr marL="2235200" indent="-558800">
              <a:spcBef>
                <a:spcPts val="4500"/>
              </a:spcBef>
              <a:defRPr sz="4500"/>
            </a:lvl4pPr>
            <a:lvl5pPr marL="2794000" indent="-558800">
              <a:spcBef>
                <a:spcPts val="4500"/>
              </a:spcBef>
              <a:defRPr sz="45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1689100" y="1778000"/>
            <a:ext cx="21005800" cy="101727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15760700" y="68707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15760700" y="952500"/>
            <a:ext cx="7404100" cy="5549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idx="15"/>
          </p:nvPr>
        </p:nvSpPr>
        <p:spPr>
          <a:xfrm>
            <a:off x="1206500" y="952500"/>
            <a:ext cx="14173200" cy="11468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3"/>
          </p:nvPr>
        </p:nvSpPr>
        <p:spPr>
          <a:xfrm>
            <a:off x="2387600" y="8953500"/>
            <a:ext cx="19621500" cy="6858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 i="1"/>
            </a:lvl1pPr>
          </a:lstStyle>
          <a:p>
            <a:r>
              <a:t>–Johnny Appleseed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4"/>
          </p:nvPr>
        </p:nvSpPr>
        <p:spPr>
          <a:xfrm>
            <a:off x="2387600" y="5975349"/>
            <a:ext cx="19621500" cy="10287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</a:lvl1pPr>
          </a:lstStyle>
          <a:p>
            <a:r>
              <a:t>“在此键入引文。”</a:t>
            </a:r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0" y="0"/>
            <a:ext cx="24384000" cy="137160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 拷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69314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538485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50912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090695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6404318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531381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idx="13"/>
          </p:nvPr>
        </p:nvSpPr>
        <p:spPr>
          <a:xfrm>
            <a:off x="3125968" y="673100"/>
            <a:ext cx="18135601" cy="8737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635000" y="9448800"/>
            <a:ext cx="23114000" cy="20066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635000" y="11518900"/>
            <a:ext cx="23114000" cy="1587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4400"/>
            </a:lvl1pPr>
            <a:lvl2pPr marL="0" indent="228600" algn="ctr">
              <a:spcBef>
                <a:spcPts val="0"/>
              </a:spcBef>
              <a:buSzTx/>
              <a:buNone/>
              <a:defRPr sz="4400"/>
            </a:lvl2pPr>
            <a:lvl3pPr marL="0" indent="457200" algn="ctr">
              <a:spcBef>
                <a:spcPts val="0"/>
              </a:spcBef>
              <a:buSzTx/>
              <a:buNone/>
              <a:defRPr sz="4400"/>
            </a:lvl3pPr>
            <a:lvl4pPr marL="0" indent="685800" algn="ctr">
              <a:spcBef>
                <a:spcPts val="0"/>
              </a:spcBef>
              <a:buSzTx/>
              <a:buNone/>
              <a:defRPr sz="4400"/>
            </a:lvl4pPr>
            <a:lvl5pPr marL="0" indent="914400" algn="ctr">
              <a:spcBef>
                <a:spcPts val="0"/>
              </a:spcBef>
              <a:buSzTx/>
              <a:buNone/>
              <a:defRPr sz="4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1778000" y="4533900"/>
            <a:ext cx="20828000" cy="46482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1689100" y="355600"/>
            <a:ext cx="21005800" cy="228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1689100" y="3149600"/>
            <a:ext cx="21005800" cy="929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11959031" y="13081000"/>
            <a:ext cx="45323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2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50" r:id="rId8"/>
    <p:sldLayoutId id="2147483651" r:id="rId9"/>
    <p:sldLayoutId id="2147483652" r:id="rId10"/>
    <p:sldLayoutId id="2147483653" r:id="rId11"/>
    <p:sldLayoutId id="2147483655" r:id="rId12"/>
    <p:sldLayoutId id="2147483656" r:id="rId13"/>
    <p:sldLayoutId id="2147483657" r:id="rId14"/>
    <p:sldLayoutId id="2147483658" r:id="rId15"/>
    <p:sldLayoutId id="2147483659" r:id="rId16"/>
    <p:sldLayoutId id="2147483662" r:id="rId17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1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127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90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254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317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381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444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5080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5715000" marR="0" indent="-6350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5200" b="0" i="0" u="none" strike="noStrike" cap="none" spc="0" baseline="0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矩形"/>
          <p:cNvSpPr/>
          <p:nvPr/>
        </p:nvSpPr>
        <p:spPr>
          <a:xfrm>
            <a:off x="6667009" y="3231931"/>
            <a:ext cx="6637248" cy="1410129"/>
          </a:xfrm>
          <a:prstGeom prst="rect">
            <a:avLst/>
          </a:prstGeom>
          <a:solidFill>
            <a:srgbClr val="D6DCE5"/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30" name="矩形 29"/>
          <p:cNvSpPr/>
          <p:nvPr/>
        </p:nvSpPr>
        <p:spPr>
          <a:xfrm>
            <a:off x="5423340" y="5387612"/>
            <a:ext cx="8542747" cy="4953903"/>
          </a:xfrm>
          <a:prstGeom prst="rect">
            <a:avLst/>
          </a:prstGeom>
          <a:solidFill>
            <a:schemeClr val="tx1"/>
          </a:solidFill>
          <a:ln w="127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25" name="矩形"/>
          <p:cNvSpPr/>
          <p:nvPr/>
        </p:nvSpPr>
        <p:spPr>
          <a:xfrm>
            <a:off x="8823757" y="5946006"/>
            <a:ext cx="1836505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/>
              <a:t>master</a:t>
            </a:r>
            <a:endParaRPr sz="2000" dirty="0"/>
          </a:p>
        </p:txBody>
      </p:sp>
      <p:sp>
        <p:nvSpPr>
          <p:cNvPr id="26" name="矩形"/>
          <p:cNvSpPr/>
          <p:nvPr/>
        </p:nvSpPr>
        <p:spPr>
          <a:xfrm>
            <a:off x="5576060" y="7845831"/>
            <a:ext cx="1836505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/>
              <a:t>Slave</a:t>
            </a:r>
            <a:r>
              <a:rPr lang="zh-CN" altLang="en-US" sz="2000" dirty="0"/>
              <a:t> </a:t>
            </a:r>
            <a:r>
              <a:rPr lang="zh-CN" altLang="en-US" sz="2000" dirty="0" smtClean="0"/>
              <a:t>机器</a:t>
            </a:r>
            <a:r>
              <a:rPr lang="en-US" altLang="zh-CN" sz="2000" dirty="0" smtClean="0"/>
              <a:t>1</a:t>
            </a:r>
            <a:endParaRPr sz="2000" dirty="0"/>
          </a:p>
        </p:txBody>
      </p:sp>
      <p:sp>
        <p:nvSpPr>
          <p:cNvPr id="27" name="矩形"/>
          <p:cNvSpPr/>
          <p:nvPr/>
        </p:nvSpPr>
        <p:spPr>
          <a:xfrm>
            <a:off x="8823756" y="7845830"/>
            <a:ext cx="1836505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/>
              <a:t>slave</a:t>
            </a:r>
            <a:r>
              <a:rPr lang="zh-CN" altLang="en-US" sz="2000" dirty="0" smtClean="0"/>
              <a:t>机器</a:t>
            </a:r>
            <a:r>
              <a:rPr lang="en-US" altLang="zh-CN" sz="2000" dirty="0" smtClean="0"/>
              <a:t>2</a:t>
            </a:r>
            <a:endParaRPr sz="2000" dirty="0"/>
          </a:p>
        </p:txBody>
      </p:sp>
      <p:sp>
        <p:nvSpPr>
          <p:cNvPr id="28" name="矩形"/>
          <p:cNvSpPr/>
          <p:nvPr/>
        </p:nvSpPr>
        <p:spPr>
          <a:xfrm>
            <a:off x="11971925" y="7845830"/>
            <a:ext cx="1836505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/>
              <a:t>slave</a:t>
            </a:r>
            <a:r>
              <a:rPr lang="zh-CN" altLang="en-US" sz="2000" dirty="0" smtClean="0"/>
              <a:t>机器</a:t>
            </a:r>
            <a:r>
              <a:rPr lang="en-US" altLang="zh-CN" sz="2000" dirty="0" smtClean="0"/>
              <a:t>3</a:t>
            </a:r>
            <a:endParaRPr sz="2000" dirty="0"/>
          </a:p>
        </p:txBody>
      </p:sp>
      <p:cxnSp>
        <p:nvCxnSpPr>
          <p:cNvPr id="29" name="直接箭头连接符 28"/>
          <p:cNvCxnSpPr>
            <a:stCxn id="25" idx="2"/>
            <a:endCxn id="26" idx="0"/>
          </p:cNvCxnSpPr>
          <p:nvPr/>
        </p:nvCxnSpPr>
        <p:spPr>
          <a:xfrm flipH="1">
            <a:off x="6494313" y="6482189"/>
            <a:ext cx="3247697" cy="1363642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直接箭头连接符 31"/>
          <p:cNvCxnSpPr>
            <a:stCxn id="25" idx="2"/>
            <a:endCxn id="27" idx="0"/>
          </p:cNvCxnSpPr>
          <p:nvPr/>
        </p:nvCxnSpPr>
        <p:spPr>
          <a:xfrm flipH="1">
            <a:off x="9742009" y="6482189"/>
            <a:ext cx="1" cy="1363641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5" name="直接箭头连接符 34"/>
          <p:cNvCxnSpPr>
            <a:stCxn id="25" idx="2"/>
            <a:endCxn id="28" idx="0"/>
          </p:cNvCxnSpPr>
          <p:nvPr/>
        </p:nvCxnSpPr>
        <p:spPr>
          <a:xfrm>
            <a:off x="9742010" y="6482189"/>
            <a:ext cx="3148168" cy="1363641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直接箭头连接符 38"/>
          <p:cNvCxnSpPr>
            <a:stCxn id="26" idx="2"/>
          </p:cNvCxnSpPr>
          <p:nvPr/>
        </p:nvCxnSpPr>
        <p:spPr>
          <a:xfrm flipH="1">
            <a:off x="6494312" y="8382014"/>
            <a:ext cx="1" cy="519538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3" name="直接箭头连接符 42"/>
          <p:cNvCxnSpPr>
            <a:stCxn id="27" idx="2"/>
          </p:cNvCxnSpPr>
          <p:nvPr/>
        </p:nvCxnSpPr>
        <p:spPr>
          <a:xfrm>
            <a:off x="9742009" y="8382013"/>
            <a:ext cx="0" cy="519539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直接箭头连接符 45"/>
          <p:cNvCxnSpPr>
            <a:stCxn id="28" idx="2"/>
          </p:cNvCxnSpPr>
          <p:nvPr/>
        </p:nvCxnSpPr>
        <p:spPr>
          <a:xfrm>
            <a:off x="12890178" y="8382013"/>
            <a:ext cx="4932" cy="519539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9" name="矩形 48"/>
          <p:cNvSpPr/>
          <p:nvPr/>
        </p:nvSpPr>
        <p:spPr>
          <a:xfrm>
            <a:off x="6081380" y="9531648"/>
            <a:ext cx="8258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file1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50" name="矩形 49"/>
          <p:cNvSpPr/>
          <p:nvPr/>
        </p:nvSpPr>
        <p:spPr>
          <a:xfrm>
            <a:off x="9350650" y="9531648"/>
            <a:ext cx="8258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file2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51" name="矩形 50"/>
          <p:cNvSpPr/>
          <p:nvPr/>
        </p:nvSpPr>
        <p:spPr>
          <a:xfrm>
            <a:off x="12477243" y="9517394"/>
            <a:ext cx="8258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file3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52" name="直接箭头连接符 51"/>
          <p:cNvCxnSpPr/>
          <p:nvPr/>
        </p:nvCxnSpPr>
        <p:spPr>
          <a:xfrm>
            <a:off x="9159766" y="4426160"/>
            <a:ext cx="0" cy="1519846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5" name="矩形 54"/>
          <p:cNvSpPr/>
          <p:nvPr/>
        </p:nvSpPr>
        <p:spPr>
          <a:xfrm>
            <a:off x="7818406" y="4850371"/>
            <a:ext cx="1210588" cy="10156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输入：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文件路径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algn="l"/>
            <a:r>
              <a:rPr lang="zh-CN" altLang="en-US" sz="2000" dirty="0">
                <a:solidFill>
                  <a:schemeClr val="bg1"/>
                </a:solidFill>
              </a:rPr>
              <a:t>字符串</a:t>
            </a:r>
          </a:p>
        </p:txBody>
      </p:sp>
      <p:sp>
        <p:nvSpPr>
          <p:cNvPr id="56" name="矩形 55"/>
          <p:cNvSpPr/>
          <p:nvPr/>
        </p:nvSpPr>
        <p:spPr>
          <a:xfrm>
            <a:off x="6461651" y="6881867"/>
            <a:ext cx="249299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计算字符串出现次数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57" name="直接箭头连接符 56"/>
          <p:cNvCxnSpPr/>
          <p:nvPr/>
        </p:nvCxnSpPr>
        <p:spPr>
          <a:xfrm flipV="1">
            <a:off x="10259218" y="4426161"/>
            <a:ext cx="7624" cy="1460167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0" name="矩形 59"/>
          <p:cNvSpPr/>
          <p:nvPr/>
        </p:nvSpPr>
        <p:spPr>
          <a:xfrm>
            <a:off x="10400840" y="4833785"/>
            <a:ext cx="3262432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输出：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累加各个节点的总数并输出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807515" y="500032"/>
            <a:ext cx="2967480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5400" b="1" dirty="0" smtClean="0">
                <a:solidFill>
                  <a:schemeClr val="bg1"/>
                </a:solidFill>
              </a:rPr>
              <a:t>物理视图</a:t>
            </a:r>
            <a:endParaRPr kumimoji="1"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2" name="流程图: 卡片 1"/>
          <p:cNvSpPr/>
          <p:nvPr/>
        </p:nvSpPr>
        <p:spPr>
          <a:xfrm>
            <a:off x="5988101" y="8909468"/>
            <a:ext cx="991271" cy="583325"/>
          </a:xfrm>
          <a:prstGeom prst="flowChartPunchedCard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1" name="流程图: 卡片 30"/>
          <p:cNvSpPr/>
          <p:nvPr/>
        </p:nvSpPr>
        <p:spPr>
          <a:xfrm>
            <a:off x="9267947" y="8891433"/>
            <a:ext cx="991271" cy="583325"/>
          </a:xfrm>
          <a:prstGeom prst="flowChartPunchedCard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3" name="流程图: 卡片 32"/>
          <p:cNvSpPr/>
          <p:nvPr/>
        </p:nvSpPr>
        <p:spPr>
          <a:xfrm>
            <a:off x="12394540" y="8885475"/>
            <a:ext cx="991271" cy="583325"/>
          </a:xfrm>
          <a:prstGeom prst="flowChartPunchedCard">
            <a:avLst/>
          </a:prstGeom>
          <a:blipFill rotWithShape="1">
            <a:blip r:embed="rId2"/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4" name="流程图: 直接访问存储器 33"/>
          <p:cNvSpPr/>
          <p:nvPr/>
        </p:nvSpPr>
        <p:spPr>
          <a:xfrm rot="5400000" flipH="1" flipV="1">
            <a:off x="9305800" y="7078620"/>
            <a:ext cx="779652" cy="7935292"/>
          </a:xfrm>
          <a:prstGeom prst="flowChartMagneticDrum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9159766" y="10881923"/>
            <a:ext cx="82586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2000" dirty="0" smtClean="0">
                <a:solidFill>
                  <a:schemeClr val="bg1"/>
                </a:solidFill>
              </a:rPr>
              <a:t>MySQL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40" name="矩形"/>
          <p:cNvSpPr/>
          <p:nvPr/>
        </p:nvSpPr>
        <p:spPr>
          <a:xfrm>
            <a:off x="8823755" y="3889977"/>
            <a:ext cx="1836505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/>
              <a:t>SDK</a:t>
            </a:r>
            <a:endParaRPr sz="2000" dirty="0"/>
          </a:p>
        </p:txBody>
      </p:sp>
      <p:sp>
        <p:nvSpPr>
          <p:cNvPr id="41" name="矩形 40"/>
          <p:cNvSpPr/>
          <p:nvPr/>
        </p:nvSpPr>
        <p:spPr>
          <a:xfrm>
            <a:off x="6871666" y="3317146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>
                <a:solidFill>
                  <a:schemeClr val="bg1"/>
                </a:solidFill>
              </a:rPr>
              <a:t>业务</a:t>
            </a:r>
          </a:p>
        </p:txBody>
      </p:sp>
    </p:spTree>
    <p:extLst>
      <p:ext uri="{BB962C8B-B14F-4D97-AF65-F5344CB8AC3E}">
        <p14:creationId xmlns:p14="http://schemas.microsoft.com/office/powerpoint/2010/main" val="210077417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73504" y="500032"/>
            <a:ext cx="157607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5400" b="1" dirty="0" smtClean="0">
                <a:solidFill>
                  <a:schemeClr val="bg1"/>
                </a:solidFill>
              </a:rPr>
              <a:t>组件</a:t>
            </a:r>
            <a:endParaRPr kumimoji="1" lang="zh-CN" altLang="en-US" sz="5400" b="1" dirty="0">
              <a:solidFill>
                <a:schemeClr val="bg1"/>
              </a:solidFill>
            </a:endParaRPr>
          </a:p>
        </p:txBody>
      </p:sp>
      <p:sp>
        <p:nvSpPr>
          <p:cNvPr id="3" name="矩形"/>
          <p:cNvSpPr/>
          <p:nvPr/>
        </p:nvSpPr>
        <p:spPr>
          <a:xfrm>
            <a:off x="1849577" y="5250185"/>
            <a:ext cx="5518827" cy="4035705"/>
          </a:xfrm>
          <a:prstGeom prst="rect">
            <a:avLst/>
          </a:prstGeom>
          <a:solidFill>
            <a:srgbClr val="D6DCE5"/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5" name="矩形"/>
          <p:cNvSpPr/>
          <p:nvPr/>
        </p:nvSpPr>
        <p:spPr>
          <a:xfrm>
            <a:off x="2209272" y="5921464"/>
            <a:ext cx="4843821" cy="542401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 smtClean="0"/>
              <a:t>Service</a:t>
            </a:r>
            <a:endParaRPr dirty="0"/>
          </a:p>
        </p:txBody>
      </p:sp>
      <p:sp>
        <p:nvSpPr>
          <p:cNvPr id="10" name="矩形"/>
          <p:cNvSpPr/>
          <p:nvPr/>
        </p:nvSpPr>
        <p:spPr>
          <a:xfrm>
            <a:off x="2209272" y="8482372"/>
            <a:ext cx="4843821" cy="457198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 smtClean="0"/>
              <a:t>RPC</a:t>
            </a:r>
            <a:r>
              <a:rPr lang="zh-CN" altLang="en-US" dirty="0" smtClean="0"/>
              <a:t>（</a:t>
            </a:r>
            <a:r>
              <a:rPr lang="en-US" altLang="zh-CN" dirty="0" smtClean="0"/>
              <a:t>netty</a:t>
            </a:r>
            <a:r>
              <a:rPr lang="zh-CN" altLang="en-US" dirty="0" smtClean="0"/>
              <a:t>）</a:t>
            </a:r>
            <a:endParaRPr dirty="0"/>
          </a:p>
        </p:txBody>
      </p:sp>
      <p:sp>
        <p:nvSpPr>
          <p:cNvPr id="11" name="矩形"/>
          <p:cNvSpPr/>
          <p:nvPr/>
        </p:nvSpPr>
        <p:spPr>
          <a:xfrm>
            <a:off x="1849577" y="2770035"/>
            <a:ext cx="5518828" cy="1410129"/>
          </a:xfrm>
          <a:prstGeom prst="rect">
            <a:avLst/>
          </a:prstGeom>
          <a:solidFill>
            <a:srgbClr val="D6DCE5"/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2" name="矩形"/>
          <p:cNvSpPr/>
          <p:nvPr/>
        </p:nvSpPr>
        <p:spPr>
          <a:xfrm>
            <a:off x="3682702" y="3475099"/>
            <a:ext cx="1852576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/>
              <a:t>SDK</a:t>
            </a:r>
            <a:endParaRPr sz="2000" dirty="0"/>
          </a:p>
        </p:txBody>
      </p:sp>
      <p:sp>
        <p:nvSpPr>
          <p:cNvPr id="13" name="矩形 12"/>
          <p:cNvSpPr/>
          <p:nvPr/>
        </p:nvSpPr>
        <p:spPr>
          <a:xfrm>
            <a:off x="2054234" y="2855250"/>
            <a:ext cx="116192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000" dirty="0" smtClean="0">
                <a:solidFill>
                  <a:schemeClr val="bg1"/>
                </a:solidFill>
              </a:rPr>
              <a:t>Server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4" name="上箭头 13"/>
          <p:cNvSpPr/>
          <p:nvPr/>
        </p:nvSpPr>
        <p:spPr>
          <a:xfrm rot="10800000">
            <a:off x="3682702" y="4236711"/>
            <a:ext cx="1740143" cy="966322"/>
          </a:xfrm>
          <a:prstGeom prst="upArrow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054233" y="5391353"/>
            <a:ext cx="11619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000" dirty="0" smtClean="0">
                <a:solidFill>
                  <a:schemeClr val="bg1"/>
                </a:solidFill>
              </a:rPr>
              <a:t>Master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6" name="椭圆形标注 15"/>
          <p:cNvSpPr/>
          <p:nvPr/>
        </p:nvSpPr>
        <p:spPr>
          <a:xfrm>
            <a:off x="7914285" y="678206"/>
            <a:ext cx="4043817" cy="2741017"/>
          </a:xfrm>
          <a:prstGeom prst="wedgeEllipseCallout">
            <a:avLst>
              <a:gd name="adj1" fmla="val -120135"/>
              <a:gd name="adj2" fmla="val 95079"/>
            </a:avLst>
          </a:prstGeom>
          <a:solidFill>
            <a:schemeClr val="tx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提交作业：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algn="l"/>
            <a:r>
              <a:rPr lang="en-US" altLang="zh-CN" sz="2000" dirty="0" smtClean="0">
                <a:solidFill>
                  <a:schemeClr val="bg1"/>
                </a:solidFill>
              </a:rPr>
              <a:t>{</a:t>
            </a:r>
          </a:p>
          <a:p>
            <a:pPr algn="l"/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</a:rPr>
              <a:t>   path: XXX</a:t>
            </a:r>
          </a:p>
          <a:p>
            <a:pPr algn="l"/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</a:rPr>
              <a:t>   columns:[</a:t>
            </a:r>
            <a:r>
              <a:rPr lang="en-US" altLang="zh-CN" sz="2000" dirty="0" err="1" smtClean="0">
                <a:solidFill>
                  <a:schemeClr val="bg1"/>
                </a:solidFill>
              </a:rPr>
              <a:t>a,b,c</a:t>
            </a:r>
            <a:r>
              <a:rPr lang="en-US" altLang="zh-CN" sz="2000" dirty="0" smtClean="0">
                <a:solidFill>
                  <a:schemeClr val="bg1"/>
                </a:solidFill>
              </a:rPr>
              <a:t>…]</a:t>
            </a:r>
          </a:p>
          <a:p>
            <a:pPr algn="l"/>
            <a:r>
              <a:rPr lang="en-US" altLang="zh-CN" sz="2000" dirty="0">
                <a:solidFill>
                  <a:schemeClr val="bg1"/>
                </a:solidFill>
              </a:rPr>
              <a:t> </a:t>
            </a:r>
            <a:r>
              <a:rPr lang="en-US" altLang="zh-CN" sz="2000" dirty="0" smtClean="0">
                <a:solidFill>
                  <a:schemeClr val="bg1"/>
                </a:solidFill>
              </a:rPr>
              <a:t>   </a:t>
            </a:r>
            <a:r>
              <a:rPr lang="en-US" altLang="zh-CN" sz="2000" dirty="0" err="1" smtClean="0">
                <a:solidFill>
                  <a:schemeClr val="bg1"/>
                </a:solidFill>
              </a:rPr>
              <a:t>expr:a</a:t>
            </a:r>
            <a:r>
              <a:rPr lang="en-US" altLang="zh-CN" sz="2000" dirty="0" smtClean="0">
                <a:solidFill>
                  <a:schemeClr val="bg1"/>
                </a:solidFill>
              </a:rPr>
              <a:t>&gt;10</a:t>
            </a:r>
          </a:p>
          <a:p>
            <a:pPr algn="l"/>
            <a:r>
              <a:rPr lang="en-US" altLang="zh-CN" sz="2000" dirty="0">
                <a:solidFill>
                  <a:schemeClr val="bg1"/>
                </a:solidFill>
              </a:rPr>
              <a:t>}</a:t>
            </a:r>
          </a:p>
        </p:txBody>
      </p:sp>
      <p:sp>
        <p:nvSpPr>
          <p:cNvPr id="17" name="矩形"/>
          <p:cNvSpPr/>
          <p:nvPr/>
        </p:nvSpPr>
        <p:spPr>
          <a:xfrm>
            <a:off x="2209272" y="6775100"/>
            <a:ext cx="4843821" cy="542401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 smtClean="0"/>
              <a:t>parser</a:t>
            </a:r>
            <a:endParaRPr dirty="0"/>
          </a:p>
        </p:txBody>
      </p:sp>
      <p:sp>
        <p:nvSpPr>
          <p:cNvPr id="18" name="矩形"/>
          <p:cNvSpPr/>
          <p:nvPr/>
        </p:nvSpPr>
        <p:spPr>
          <a:xfrm>
            <a:off x="2209272" y="7628736"/>
            <a:ext cx="4843821" cy="542401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 smtClean="0"/>
              <a:t>Scheduler</a:t>
            </a:r>
            <a:endParaRPr dirty="0"/>
          </a:p>
        </p:txBody>
      </p:sp>
      <p:sp>
        <p:nvSpPr>
          <p:cNvPr id="19" name="矩形"/>
          <p:cNvSpPr/>
          <p:nvPr/>
        </p:nvSpPr>
        <p:spPr>
          <a:xfrm>
            <a:off x="11792372" y="5250185"/>
            <a:ext cx="5518827" cy="4035705"/>
          </a:xfrm>
          <a:prstGeom prst="rect">
            <a:avLst/>
          </a:prstGeom>
          <a:solidFill>
            <a:srgbClr val="D6DCE5"/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20" name="矩形"/>
          <p:cNvSpPr/>
          <p:nvPr/>
        </p:nvSpPr>
        <p:spPr>
          <a:xfrm>
            <a:off x="12199364" y="5921464"/>
            <a:ext cx="4843821" cy="542401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 smtClean="0"/>
              <a:t>TaskRunner</a:t>
            </a:r>
            <a:endParaRPr dirty="0"/>
          </a:p>
        </p:txBody>
      </p:sp>
      <p:sp>
        <p:nvSpPr>
          <p:cNvPr id="21" name="矩形"/>
          <p:cNvSpPr/>
          <p:nvPr/>
        </p:nvSpPr>
        <p:spPr>
          <a:xfrm>
            <a:off x="12199364" y="8482372"/>
            <a:ext cx="4843821" cy="457198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 smtClean="0"/>
              <a:t>RPC</a:t>
            </a:r>
            <a:r>
              <a:rPr lang="zh-CN" altLang="en-US" dirty="0" smtClean="0"/>
              <a:t>（</a:t>
            </a:r>
            <a:r>
              <a:rPr lang="en-US" altLang="zh-CN" dirty="0" smtClean="0"/>
              <a:t>netty</a:t>
            </a:r>
            <a:r>
              <a:rPr lang="zh-CN" altLang="en-US" dirty="0" smtClean="0"/>
              <a:t>）</a:t>
            </a:r>
            <a:endParaRPr dirty="0"/>
          </a:p>
        </p:txBody>
      </p:sp>
      <p:sp>
        <p:nvSpPr>
          <p:cNvPr id="22" name="矩形 21"/>
          <p:cNvSpPr/>
          <p:nvPr/>
        </p:nvSpPr>
        <p:spPr>
          <a:xfrm>
            <a:off x="12044325" y="5391353"/>
            <a:ext cx="11619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altLang="zh-CN" sz="2000" dirty="0" smtClean="0">
                <a:solidFill>
                  <a:schemeClr val="bg1"/>
                </a:solidFill>
              </a:rPr>
              <a:t>Slave</a:t>
            </a:r>
          </a:p>
        </p:txBody>
      </p:sp>
      <p:sp>
        <p:nvSpPr>
          <p:cNvPr id="23" name="矩形"/>
          <p:cNvSpPr/>
          <p:nvPr/>
        </p:nvSpPr>
        <p:spPr>
          <a:xfrm>
            <a:off x="12199364" y="6775100"/>
            <a:ext cx="4843821" cy="542401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 smtClean="0"/>
              <a:t>Operator</a:t>
            </a:r>
            <a:endParaRPr dirty="0"/>
          </a:p>
        </p:txBody>
      </p:sp>
      <p:sp>
        <p:nvSpPr>
          <p:cNvPr id="24" name="矩形"/>
          <p:cNvSpPr/>
          <p:nvPr/>
        </p:nvSpPr>
        <p:spPr>
          <a:xfrm>
            <a:off x="12199364" y="7628736"/>
            <a:ext cx="4843821" cy="542401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 smtClean="0"/>
              <a:t>TaskManager</a:t>
            </a:r>
            <a:endParaRPr dirty="0"/>
          </a:p>
        </p:txBody>
      </p:sp>
      <p:cxnSp>
        <p:nvCxnSpPr>
          <p:cNvPr id="25" name="直接箭头连接符 24"/>
          <p:cNvCxnSpPr>
            <a:stCxn id="10" idx="3"/>
            <a:endCxn id="21" idx="1"/>
          </p:cNvCxnSpPr>
          <p:nvPr/>
        </p:nvCxnSpPr>
        <p:spPr>
          <a:xfrm>
            <a:off x="7053093" y="8710971"/>
            <a:ext cx="5146271" cy="0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直接箭头连接符 44"/>
          <p:cNvCxnSpPr/>
          <p:nvPr/>
        </p:nvCxnSpPr>
        <p:spPr>
          <a:xfrm>
            <a:off x="7053093" y="6148552"/>
            <a:ext cx="861192" cy="0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8" name="矩形 47"/>
          <p:cNvSpPr/>
          <p:nvPr/>
        </p:nvSpPr>
        <p:spPr>
          <a:xfrm>
            <a:off x="7856838" y="5938621"/>
            <a:ext cx="172354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接收作业请求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49" name="直接箭头连接符 48"/>
          <p:cNvCxnSpPr/>
          <p:nvPr/>
        </p:nvCxnSpPr>
        <p:spPr>
          <a:xfrm>
            <a:off x="7053093" y="7009514"/>
            <a:ext cx="861192" cy="0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0" name="矩形 49"/>
          <p:cNvSpPr/>
          <p:nvPr/>
        </p:nvSpPr>
        <p:spPr>
          <a:xfrm>
            <a:off x="7856837" y="6775100"/>
            <a:ext cx="351891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将作业解析成</a:t>
            </a:r>
            <a:r>
              <a:rPr lang="en-US" altLang="zh-CN" sz="2000" dirty="0" smtClean="0">
                <a:solidFill>
                  <a:schemeClr val="bg1"/>
                </a:solidFill>
              </a:rPr>
              <a:t>Plan</a:t>
            </a:r>
            <a:r>
              <a:rPr lang="zh-CN" altLang="en-US" sz="2000" dirty="0" smtClean="0">
                <a:solidFill>
                  <a:schemeClr val="bg1"/>
                </a:solidFill>
              </a:rPr>
              <a:t>，封装</a:t>
            </a:r>
            <a:r>
              <a:rPr lang="en-US" altLang="zh-CN" sz="2000" dirty="0" smtClean="0">
                <a:solidFill>
                  <a:schemeClr val="bg1"/>
                </a:solidFill>
              </a:rPr>
              <a:t>task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51" name="直接箭头连接符 50"/>
          <p:cNvCxnSpPr/>
          <p:nvPr/>
        </p:nvCxnSpPr>
        <p:spPr>
          <a:xfrm>
            <a:off x="7053093" y="7888540"/>
            <a:ext cx="861192" cy="0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2" name="矩形 51"/>
          <p:cNvSpPr/>
          <p:nvPr/>
        </p:nvSpPr>
        <p:spPr>
          <a:xfrm>
            <a:off x="7820931" y="7648746"/>
            <a:ext cx="364715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通过调度器将</a:t>
            </a:r>
            <a:r>
              <a:rPr lang="en-US" altLang="zh-CN" sz="2000" dirty="0" smtClean="0">
                <a:solidFill>
                  <a:schemeClr val="bg1"/>
                </a:solidFill>
              </a:rPr>
              <a:t>task</a:t>
            </a:r>
            <a:r>
              <a:rPr lang="zh-CN" altLang="en-US" sz="2000" dirty="0" smtClean="0">
                <a:solidFill>
                  <a:schemeClr val="bg1"/>
                </a:solidFill>
              </a:rPr>
              <a:t>下发到</a:t>
            </a:r>
            <a:r>
              <a:rPr lang="en-US" altLang="zh-CN" sz="2000" dirty="0" smtClean="0">
                <a:solidFill>
                  <a:schemeClr val="bg1"/>
                </a:solidFill>
              </a:rPr>
              <a:t>slave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53" name="直接箭头连接符 52"/>
          <p:cNvCxnSpPr/>
          <p:nvPr/>
        </p:nvCxnSpPr>
        <p:spPr>
          <a:xfrm>
            <a:off x="17043185" y="7916228"/>
            <a:ext cx="861192" cy="0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4" name="矩形 53"/>
          <p:cNvSpPr/>
          <p:nvPr/>
        </p:nvSpPr>
        <p:spPr>
          <a:xfrm>
            <a:off x="17904377" y="7646572"/>
            <a:ext cx="300595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加入</a:t>
            </a:r>
            <a:r>
              <a:rPr lang="en-US" altLang="zh-CN" sz="2000" dirty="0" smtClean="0">
                <a:solidFill>
                  <a:schemeClr val="bg1"/>
                </a:solidFill>
              </a:rPr>
              <a:t>task</a:t>
            </a:r>
            <a:r>
              <a:rPr lang="zh-CN" altLang="en-US" sz="2000" dirty="0" smtClean="0">
                <a:solidFill>
                  <a:schemeClr val="bg1"/>
                </a:solidFill>
              </a:rPr>
              <a:t>队列，启动</a:t>
            </a:r>
            <a:r>
              <a:rPr lang="en-US" altLang="zh-CN" sz="2000" dirty="0" smtClean="0">
                <a:solidFill>
                  <a:schemeClr val="bg1"/>
                </a:solidFill>
              </a:rPr>
              <a:t>task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55" name="矩形 54"/>
          <p:cNvSpPr/>
          <p:nvPr/>
        </p:nvSpPr>
        <p:spPr>
          <a:xfrm>
            <a:off x="17904377" y="6818324"/>
            <a:ext cx="32624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通过工厂将</a:t>
            </a:r>
            <a:r>
              <a:rPr lang="en-US" altLang="zh-CN" sz="2000" dirty="0" smtClean="0">
                <a:solidFill>
                  <a:schemeClr val="bg1"/>
                </a:solidFill>
              </a:rPr>
              <a:t>plan</a:t>
            </a:r>
            <a:r>
              <a:rPr lang="zh-CN" altLang="en-US" sz="2000" dirty="0" smtClean="0">
                <a:solidFill>
                  <a:schemeClr val="bg1"/>
                </a:solidFill>
              </a:rPr>
              <a:t>翻译为算子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56" name="直接箭头连接符 55"/>
          <p:cNvCxnSpPr/>
          <p:nvPr/>
        </p:nvCxnSpPr>
        <p:spPr>
          <a:xfrm>
            <a:off x="17043185" y="7009514"/>
            <a:ext cx="861192" cy="0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7" name="矩形 56"/>
          <p:cNvSpPr/>
          <p:nvPr/>
        </p:nvSpPr>
        <p:spPr>
          <a:xfrm>
            <a:off x="17904377" y="5912495"/>
            <a:ext cx="428835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将算子链封装为</a:t>
            </a:r>
            <a:r>
              <a:rPr lang="en-US" altLang="zh-CN" sz="2000" dirty="0" err="1" smtClean="0">
                <a:solidFill>
                  <a:schemeClr val="bg1"/>
                </a:solidFill>
              </a:rPr>
              <a:t>taskRunner</a:t>
            </a:r>
            <a:r>
              <a:rPr lang="zh-CN" altLang="en-US" sz="2000" dirty="0" smtClean="0">
                <a:solidFill>
                  <a:schemeClr val="bg1"/>
                </a:solidFill>
              </a:rPr>
              <a:t>开始运行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58" name="直接箭头连接符 57"/>
          <p:cNvCxnSpPr/>
          <p:nvPr/>
        </p:nvCxnSpPr>
        <p:spPr>
          <a:xfrm>
            <a:off x="17043185" y="6148552"/>
            <a:ext cx="861192" cy="0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53813688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725553" y="280117"/>
            <a:ext cx="644599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节点内</a:t>
            </a:r>
            <a:r>
              <a:rPr kumimoji="1" lang="en-US" altLang="zh-CN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kumimoji="1" lang="zh-CN" altLang="en-US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时间片调度</a:t>
            </a:r>
            <a:endParaRPr kumimoji="1"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圆角矩形 53"/>
          <p:cNvSpPr/>
          <p:nvPr/>
        </p:nvSpPr>
        <p:spPr bwMode="gray">
          <a:xfrm>
            <a:off x="12665108" y="2066465"/>
            <a:ext cx="3861320" cy="1082554"/>
          </a:xfrm>
          <a:prstGeom prst="round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914400" hangingPunct="1"/>
            <a:endParaRPr lang="en-US" altLang="zh-CN" sz="3200" kern="1200" dirty="0">
              <a:solidFill>
                <a:schemeClr val="tx1"/>
              </a:solidFill>
              <a:latin typeface="Segoe UI" pitchFamily="34" charset="0"/>
              <a:ea typeface="Segoe UI" pitchFamily="34" charset="0"/>
              <a:cs typeface="Segoe UI" pitchFamily="3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2959262" y="2066465"/>
            <a:ext cx="3626069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 err="1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TaskRunnerQueue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6" name="椭圆 55"/>
          <p:cNvSpPr/>
          <p:nvPr/>
        </p:nvSpPr>
        <p:spPr>
          <a:xfrm>
            <a:off x="13207308" y="2497533"/>
            <a:ext cx="1233913" cy="577056"/>
          </a:xfrm>
          <a:prstGeom prst="ellipse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Runner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57" name="椭圆 56"/>
          <p:cNvSpPr/>
          <p:nvPr/>
        </p:nvSpPr>
        <p:spPr>
          <a:xfrm>
            <a:off x="14626240" y="2497533"/>
            <a:ext cx="1233913" cy="577056"/>
          </a:xfrm>
          <a:prstGeom prst="ellipse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Runner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59" name="直接箭头连接符 58"/>
          <p:cNvCxnSpPr>
            <a:stCxn id="61" idx="4"/>
            <a:endCxn id="85" idx="0"/>
          </p:cNvCxnSpPr>
          <p:nvPr/>
        </p:nvCxnSpPr>
        <p:spPr>
          <a:xfrm flipH="1">
            <a:off x="17783620" y="3074589"/>
            <a:ext cx="2492" cy="906779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61" name="椭圆 60"/>
          <p:cNvSpPr/>
          <p:nvPr/>
        </p:nvSpPr>
        <p:spPr>
          <a:xfrm>
            <a:off x="17169155" y="2497533"/>
            <a:ext cx="1233913" cy="577056"/>
          </a:xfrm>
          <a:prstGeom prst="ellipse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Runner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6286032" y="2497533"/>
            <a:ext cx="1123519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…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75" name="矩形 74"/>
          <p:cNvSpPr/>
          <p:nvPr/>
        </p:nvSpPr>
        <p:spPr>
          <a:xfrm>
            <a:off x="17752088" y="3251535"/>
            <a:ext cx="13019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41300" latinLnBrk="1"/>
            <a:r>
              <a:rPr lang="en-US" altLang="zh-CN" sz="2000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Take one</a:t>
            </a:r>
            <a:endParaRPr lang="zh-CN" altLang="en-US" sz="2000" dirty="0">
              <a:solidFill>
                <a:schemeClr val="bg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85" name="矩形 84">
            <a:extLst>
              <a:ext uri="{FF2B5EF4-FFF2-40B4-BE49-F238E27FC236}">
                <a16:creationId xmlns:a16="http://schemas.microsoft.com/office/drawing/2014/main" xmlns="" id="{FDB425E4-9DC4-CE4C-834B-5F8895EFC3D7}"/>
              </a:ext>
            </a:extLst>
          </p:cNvPr>
          <p:cNvSpPr/>
          <p:nvPr/>
        </p:nvSpPr>
        <p:spPr>
          <a:xfrm>
            <a:off x="16152495" y="3981368"/>
            <a:ext cx="3262250" cy="6694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000" dirty="0" smtClean="0"/>
              <a:t>Runner.process()</a:t>
            </a:r>
          </a:p>
          <a:p>
            <a:pPr algn="ctr"/>
            <a:r>
              <a:rPr kumimoji="1" lang="en-US" altLang="zh-CN" sz="2000" dirty="0" smtClean="0"/>
              <a:t>Execute for 1 sec</a:t>
            </a:r>
            <a:endParaRPr kumimoji="1" lang="zh-CN" altLang="en-US" sz="2000" dirty="0"/>
          </a:p>
        </p:txBody>
      </p:sp>
      <p:sp>
        <p:nvSpPr>
          <p:cNvPr id="86" name="菱形 85"/>
          <p:cNvSpPr/>
          <p:nvPr/>
        </p:nvSpPr>
        <p:spPr>
          <a:xfrm>
            <a:off x="16514098" y="5420104"/>
            <a:ext cx="2539044" cy="754043"/>
          </a:xfrm>
          <a:prstGeom prst="diamond">
            <a:avLst/>
          </a:prstGeom>
          <a:blipFill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TaskFinish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90" name="直接箭头连接符 89"/>
          <p:cNvCxnSpPr>
            <a:stCxn id="85" idx="2"/>
            <a:endCxn id="86" idx="0"/>
          </p:cNvCxnSpPr>
          <p:nvPr/>
        </p:nvCxnSpPr>
        <p:spPr>
          <a:xfrm>
            <a:off x="17783620" y="4650818"/>
            <a:ext cx="0" cy="769286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3" name="椭圆 92"/>
          <p:cNvSpPr/>
          <p:nvPr/>
        </p:nvSpPr>
        <p:spPr>
          <a:xfrm>
            <a:off x="16566989" y="6846261"/>
            <a:ext cx="2433262" cy="663615"/>
          </a:xfrm>
          <a:prstGeom prst="ellipse">
            <a:avLst/>
          </a:prstGeom>
          <a:ln/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Task.close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02" name="直接箭头连接符 101"/>
          <p:cNvCxnSpPr>
            <a:stCxn id="86" idx="2"/>
            <a:endCxn id="93" idx="0"/>
          </p:cNvCxnSpPr>
          <p:nvPr/>
        </p:nvCxnSpPr>
        <p:spPr>
          <a:xfrm>
            <a:off x="17783620" y="6174147"/>
            <a:ext cx="0" cy="672114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3" name="矩形 102"/>
          <p:cNvSpPr/>
          <p:nvPr/>
        </p:nvSpPr>
        <p:spPr>
          <a:xfrm>
            <a:off x="17783620" y="6341381"/>
            <a:ext cx="34015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41300" latinLnBrk="1"/>
            <a:r>
              <a:rPr lang="en-US" altLang="zh-CN" sz="2000" dirty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Y</a:t>
            </a:r>
            <a:endParaRPr lang="zh-CN" altLang="en-US" sz="2000" dirty="0">
              <a:solidFill>
                <a:schemeClr val="bg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08" name="肘形连接符 107"/>
          <p:cNvCxnSpPr>
            <a:stCxn id="86" idx="1"/>
            <a:endCxn id="111" idx="4"/>
          </p:cNvCxnSpPr>
          <p:nvPr/>
        </p:nvCxnSpPr>
        <p:spPr>
          <a:xfrm rot="10800000">
            <a:off x="12530826" y="3894312"/>
            <a:ext cx="3983272" cy="1902814"/>
          </a:xfrm>
          <a:prstGeom prst="bentConnector2">
            <a:avLst/>
          </a:prstGeom>
          <a:noFill/>
          <a:ln w="25400" cap="flat">
            <a:solidFill>
              <a:schemeClr val="bg1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1" name="椭圆 110"/>
          <p:cNvSpPr/>
          <p:nvPr/>
        </p:nvSpPr>
        <p:spPr>
          <a:xfrm>
            <a:off x="11913869" y="3317256"/>
            <a:ext cx="1233913" cy="577056"/>
          </a:xfrm>
          <a:prstGeom prst="ellipse">
            <a:avLst/>
          </a:prstGeom>
          <a:ln/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0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Runner</a:t>
            </a:r>
            <a:endParaRPr kumimoji="0" lang="zh-CN" altLang="en-US" sz="20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2" name="矩形 111"/>
          <p:cNvSpPr/>
          <p:nvPr/>
        </p:nvSpPr>
        <p:spPr>
          <a:xfrm>
            <a:off x="11989207" y="5353465"/>
            <a:ext cx="444384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41300" latinLnBrk="1"/>
            <a:r>
              <a:rPr lang="en-US" altLang="zh-CN" sz="2000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enQueue, wait for next loop to run</a:t>
            </a:r>
            <a:endParaRPr lang="zh-CN" altLang="en-US" sz="2000" dirty="0">
              <a:solidFill>
                <a:schemeClr val="bg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13" name="左大括号 112"/>
          <p:cNvSpPr/>
          <p:nvPr/>
        </p:nvSpPr>
        <p:spPr>
          <a:xfrm>
            <a:off x="19526327" y="2497533"/>
            <a:ext cx="2559867" cy="3572582"/>
          </a:xfrm>
          <a:prstGeom prst="leftBrace">
            <a:avLst/>
          </a:prstGeom>
          <a:noFill/>
          <a:ln w="2540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14" name="流程图: 联系 113"/>
          <p:cNvSpPr/>
          <p:nvPr/>
        </p:nvSpPr>
        <p:spPr>
          <a:xfrm>
            <a:off x="22088686" y="2904859"/>
            <a:ext cx="583324" cy="583324"/>
          </a:xfrm>
          <a:prstGeom prst="flowChartConnector">
            <a:avLst/>
          </a:prstGeom>
          <a:solidFill>
            <a:srgbClr val="00B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5" name="流程图: 联系 114"/>
          <p:cNvSpPr/>
          <p:nvPr/>
        </p:nvSpPr>
        <p:spPr>
          <a:xfrm>
            <a:off x="22088686" y="3894312"/>
            <a:ext cx="583324" cy="583324"/>
          </a:xfrm>
          <a:prstGeom prst="flowChartConnector">
            <a:avLst/>
          </a:prstGeom>
          <a:solidFill>
            <a:srgbClr val="00B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7" name="流程图: 联系 116"/>
          <p:cNvSpPr/>
          <p:nvPr/>
        </p:nvSpPr>
        <p:spPr>
          <a:xfrm>
            <a:off x="22088686" y="5001173"/>
            <a:ext cx="583324" cy="583324"/>
          </a:xfrm>
          <a:prstGeom prst="flowChartConnector">
            <a:avLst/>
          </a:prstGeom>
          <a:solidFill>
            <a:srgbClr val="00B050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8" name="矩形 117"/>
          <p:cNvSpPr/>
          <p:nvPr/>
        </p:nvSpPr>
        <p:spPr>
          <a:xfrm>
            <a:off x="22733313" y="2996466"/>
            <a:ext cx="12538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41300" latinLnBrk="1"/>
            <a:r>
              <a:rPr lang="en-US" altLang="zh-CN" sz="2000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operator</a:t>
            </a:r>
            <a:endParaRPr lang="zh-CN" altLang="en-US" sz="2000" dirty="0">
              <a:solidFill>
                <a:schemeClr val="bg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19" name="矩形 118"/>
          <p:cNvSpPr/>
          <p:nvPr/>
        </p:nvSpPr>
        <p:spPr>
          <a:xfrm>
            <a:off x="22752161" y="3941576"/>
            <a:ext cx="12538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41300" latinLnBrk="1"/>
            <a:r>
              <a:rPr lang="en-US" altLang="zh-CN" sz="2000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operator</a:t>
            </a:r>
            <a:endParaRPr lang="zh-CN" altLang="en-US" sz="2000" dirty="0">
              <a:solidFill>
                <a:schemeClr val="bg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20" name="矩形 119"/>
          <p:cNvSpPr/>
          <p:nvPr/>
        </p:nvSpPr>
        <p:spPr>
          <a:xfrm>
            <a:off x="22734512" y="5050053"/>
            <a:ext cx="12538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241300" latinLnBrk="1"/>
            <a:r>
              <a:rPr lang="en-US" altLang="zh-CN" sz="2000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operator</a:t>
            </a:r>
            <a:endParaRPr lang="zh-CN" altLang="en-US" sz="2000" dirty="0">
              <a:solidFill>
                <a:schemeClr val="bg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cxnSp>
        <p:nvCxnSpPr>
          <p:cNvPr id="121" name="直接箭头连接符 120"/>
          <p:cNvCxnSpPr>
            <a:endCxn id="114" idx="0"/>
          </p:cNvCxnSpPr>
          <p:nvPr/>
        </p:nvCxnSpPr>
        <p:spPr>
          <a:xfrm>
            <a:off x="22380348" y="2368148"/>
            <a:ext cx="0" cy="536711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2" name="直接箭头连接符 121"/>
          <p:cNvCxnSpPr>
            <a:stCxn id="114" idx="4"/>
            <a:endCxn id="115" idx="0"/>
          </p:cNvCxnSpPr>
          <p:nvPr/>
        </p:nvCxnSpPr>
        <p:spPr>
          <a:xfrm>
            <a:off x="22380348" y="3488183"/>
            <a:ext cx="0" cy="406129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3" name="直接箭头连接符 122"/>
          <p:cNvCxnSpPr>
            <a:stCxn id="115" idx="4"/>
            <a:endCxn id="117" idx="0"/>
          </p:cNvCxnSpPr>
          <p:nvPr/>
        </p:nvCxnSpPr>
        <p:spPr>
          <a:xfrm>
            <a:off x="22380348" y="4477636"/>
            <a:ext cx="0" cy="523537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4" name="直接箭头连接符 123"/>
          <p:cNvCxnSpPr>
            <a:stCxn id="117" idx="4"/>
          </p:cNvCxnSpPr>
          <p:nvPr/>
        </p:nvCxnSpPr>
        <p:spPr>
          <a:xfrm>
            <a:off x="22380348" y="5584497"/>
            <a:ext cx="0" cy="485618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31" name="文本框 30"/>
          <p:cNvSpPr txBox="1"/>
          <p:nvPr/>
        </p:nvSpPr>
        <p:spPr>
          <a:xfrm>
            <a:off x="18187848" y="3578172"/>
            <a:ext cx="3768466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PrioritizedTaskRunner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Helvetica Light"/>
            </a:endParaRPr>
          </a:p>
        </p:txBody>
      </p:sp>
      <p:sp>
        <p:nvSpPr>
          <p:cNvPr id="125" name="矩形 124"/>
          <p:cNvSpPr/>
          <p:nvPr/>
        </p:nvSpPr>
        <p:spPr>
          <a:xfrm>
            <a:off x="14304645" y="5894020"/>
            <a:ext cx="273152" cy="3985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241300" latinLnBrk="1"/>
            <a:r>
              <a:rPr lang="en-US" altLang="zh-CN" sz="2000" dirty="0" smtClean="0">
                <a:solidFill>
                  <a:schemeClr val="bg1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N</a:t>
            </a:r>
            <a:endParaRPr lang="zh-CN" altLang="en-US" sz="2000" dirty="0">
              <a:solidFill>
                <a:schemeClr val="bg1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26" name="线形标注 2(带边框和强调线) 125"/>
          <p:cNvSpPr/>
          <p:nvPr/>
        </p:nvSpPr>
        <p:spPr>
          <a:xfrm>
            <a:off x="20291768" y="1064662"/>
            <a:ext cx="2380242" cy="841256"/>
          </a:xfrm>
          <a:prstGeom prst="accent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359001"/>
              <a:gd name="adj6" fmla="val -91321"/>
            </a:avLst>
          </a:prstGeom>
          <a:blipFill rotWithShape="1">
            <a:blip r:embed="rId3"/>
            <a:srcRect/>
            <a:tile tx="0" ty="0" sx="100000" sy="100000" flip="none" algn="tl"/>
          </a:blipFill>
          <a:ln w="12700" cap="flat">
            <a:solidFill>
              <a:schemeClr val="bg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taskExecutor</a:t>
            </a: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线程池：</a:t>
            </a: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4</a:t>
            </a: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*</a:t>
            </a: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core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29" name="矩形"/>
          <p:cNvSpPr/>
          <p:nvPr/>
        </p:nvSpPr>
        <p:spPr>
          <a:xfrm>
            <a:off x="2692952" y="1307729"/>
            <a:ext cx="2708216" cy="5347278"/>
          </a:xfrm>
          <a:prstGeom prst="rect">
            <a:avLst/>
          </a:prstGeom>
          <a:solidFill>
            <a:srgbClr val="D6DCE5"/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30" name="矩形"/>
          <p:cNvSpPr/>
          <p:nvPr/>
        </p:nvSpPr>
        <p:spPr>
          <a:xfrm>
            <a:off x="3075935" y="1899524"/>
            <a:ext cx="1836505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/>
              <a:t>inputNode</a:t>
            </a:r>
            <a:endParaRPr sz="2000" dirty="0"/>
          </a:p>
        </p:txBody>
      </p:sp>
      <p:sp>
        <p:nvSpPr>
          <p:cNvPr id="131" name="矩形"/>
          <p:cNvSpPr/>
          <p:nvPr/>
        </p:nvSpPr>
        <p:spPr>
          <a:xfrm>
            <a:off x="3074319" y="3919324"/>
            <a:ext cx="1836505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/>
              <a:t>JoinNode</a:t>
            </a:r>
            <a:endParaRPr sz="2000" dirty="0"/>
          </a:p>
        </p:txBody>
      </p:sp>
      <p:sp>
        <p:nvSpPr>
          <p:cNvPr id="133" name="矩形 132"/>
          <p:cNvSpPr/>
          <p:nvPr/>
        </p:nvSpPr>
        <p:spPr>
          <a:xfrm>
            <a:off x="2996234" y="1337493"/>
            <a:ext cx="69762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task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36" name="矩形"/>
          <p:cNvSpPr/>
          <p:nvPr/>
        </p:nvSpPr>
        <p:spPr>
          <a:xfrm>
            <a:off x="7263615" y="1307729"/>
            <a:ext cx="2708216" cy="6202148"/>
          </a:xfrm>
          <a:prstGeom prst="rect">
            <a:avLst/>
          </a:prstGeom>
          <a:solidFill>
            <a:srgbClr val="D6DCE5"/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37" name="矩形"/>
          <p:cNvSpPr/>
          <p:nvPr/>
        </p:nvSpPr>
        <p:spPr>
          <a:xfrm>
            <a:off x="7646598" y="1899524"/>
            <a:ext cx="1836505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/>
              <a:t>inputOperator</a:t>
            </a:r>
            <a:endParaRPr sz="2000" dirty="0"/>
          </a:p>
        </p:txBody>
      </p:sp>
      <p:sp>
        <p:nvSpPr>
          <p:cNvPr id="138" name="矩形"/>
          <p:cNvSpPr/>
          <p:nvPr/>
        </p:nvSpPr>
        <p:spPr>
          <a:xfrm>
            <a:off x="7644982" y="3919324"/>
            <a:ext cx="1836505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/>
              <a:t>JoinOperator</a:t>
            </a:r>
            <a:endParaRPr sz="2000" dirty="0"/>
          </a:p>
        </p:txBody>
      </p:sp>
      <p:sp>
        <p:nvSpPr>
          <p:cNvPr id="140" name="矩形 139"/>
          <p:cNvSpPr/>
          <p:nvPr/>
        </p:nvSpPr>
        <p:spPr>
          <a:xfrm>
            <a:off x="7884187" y="1370244"/>
            <a:ext cx="146706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TaskRunner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43" name="矩形"/>
          <p:cNvSpPr/>
          <p:nvPr/>
        </p:nvSpPr>
        <p:spPr>
          <a:xfrm>
            <a:off x="3075934" y="5869836"/>
            <a:ext cx="1836505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/>
              <a:t>Next</a:t>
            </a:r>
            <a:r>
              <a:rPr lang="en-US" altLang="zh-CN" sz="2000" dirty="0" smtClean="0"/>
              <a:t>Node</a:t>
            </a:r>
            <a:endParaRPr sz="2000" dirty="0"/>
          </a:p>
        </p:txBody>
      </p:sp>
      <p:sp>
        <p:nvSpPr>
          <p:cNvPr id="144" name="矩形"/>
          <p:cNvSpPr/>
          <p:nvPr/>
        </p:nvSpPr>
        <p:spPr>
          <a:xfrm>
            <a:off x="7671127" y="5869835"/>
            <a:ext cx="1836505" cy="53618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/>
              <a:t>NextOperator</a:t>
            </a:r>
            <a:endParaRPr sz="2000" dirty="0"/>
          </a:p>
        </p:txBody>
      </p:sp>
      <p:cxnSp>
        <p:nvCxnSpPr>
          <p:cNvPr id="145" name="直接箭头连接符 144"/>
          <p:cNvCxnSpPr>
            <a:stCxn id="130" idx="3"/>
            <a:endCxn id="137" idx="1"/>
          </p:cNvCxnSpPr>
          <p:nvPr/>
        </p:nvCxnSpPr>
        <p:spPr>
          <a:xfrm>
            <a:off x="4912440" y="2167616"/>
            <a:ext cx="2734158" cy="0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7" name="矩形 146"/>
          <p:cNvSpPr/>
          <p:nvPr/>
        </p:nvSpPr>
        <p:spPr>
          <a:xfrm>
            <a:off x="5367525" y="1727319"/>
            <a:ext cx="19800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createOperator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148" name="直接箭头连接符 147"/>
          <p:cNvCxnSpPr>
            <a:stCxn id="131" idx="3"/>
            <a:endCxn id="138" idx="1"/>
          </p:cNvCxnSpPr>
          <p:nvPr/>
        </p:nvCxnSpPr>
        <p:spPr>
          <a:xfrm>
            <a:off x="4910824" y="4187416"/>
            <a:ext cx="2734158" cy="0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9" name="矩形 148"/>
          <p:cNvSpPr/>
          <p:nvPr/>
        </p:nvSpPr>
        <p:spPr>
          <a:xfrm>
            <a:off x="5314242" y="3737397"/>
            <a:ext cx="19800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createOperator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150" name="直接箭头连接符 149"/>
          <p:cNvCxnSpPr>
            <a:stCxn id="143" idx="3"/>
            <a:endCxn id="144" idx="1"/>
          </p:cNvCxnSpPr>
          <p:nvPr/>
        </p:nvCxnSpPr>
        <p:spPr>
          <a:xfrm flipV="1">
            <a:off x="4912439" y="6137927"/>
            <a:ext cx="2758688" cy="1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51" name="矩形 150"/>
          <p:cNvSpPr/>
          <p:nvPr/>
        </p:nvSpPr>
        <p:spPr>
          <a:xfrm>
            <a:off x="5278318" y="5661455"/>
            <a:ext cx="198003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createOperator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52" name="上箭头 151"/>
          <p:cNvSpPr/>
          <p:nvPr/>
        </p:nvSpPr>
        <p:spPr>
          <a:xfrm rot="5400000">
            <a:off x="1020278" y="2687264"/>
            <a:ext cx="871852" cy="2266542"/>
          </a:xfrm>
          <a:prstGeom prst="upArrow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53" name="矩形 152"/>
          <p:cNvSpPr/>
          <p:nvPr/>
        </p:nvSpPr>
        <p:spPr>
          <a:xfrm>
            <a:off x="601763" y="3143079"/>
            <a:ext cx="146706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 smtClean="0">
                <a:solidFill>
                  <a:schemeClr val="bg1"/>
                </a:solidFill>
              </a:rPr>
              <a:t>submitTask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sp>
        <p:nvSpPr>
          <p:cNvPr id="154" name="矩形"/>
          <p:cNvSpPr/>
          <p:nvPr/>
        </p:nvSpPr>
        <p:spPr>
          <a:xfrm>
            <a:off x="7699469" y="6732363"/>
            <a:ext cx="1836505" cy="536183"/>
          </a:xfrm>
          <a:prstGeom prst="rect">
            <a:avLst/>
          </a:prstGeom>
          <a:solidFill>
            <a:schemeClr val="bg2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/>
              <a:t>Process()</a:t>
            </a:r>
            <a:endParaRPr sz="2000" dirty="0"/>
          </a:p>
        </p:txBody>
      </p:sp>
      <p:sp>
        <p:nvSpPr>
          <p:cNvPr id="155" name="左大括号 154"/>
          <p:cNvSpPr/>
          <p:nvPr/>
        </p:nvSpPr>
        <p:spPr>
          <a:xfrm rot="10800000">
            <a:off x="10064808" y="1830464"/>
            <a:ext cx="1770278" cy="3550639"/>
          </a:xfrm>
          <a:prstGeom prst="leftBrace">
            <a:avLst/>
          </a:prstGeom>
          <a:noFill/>
          <a:ln w="25400" cap="flat">
            <a:solidFill>
              <a:schemeClr val="bg1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63" name="TextBox 135"/>
          <p:cNvSpPr txBox="1"/>
          <p:nvPr/>
        </p:nvSpPr>
        <p:spPr>
          <a:xfrm>
            <a:off x="867443" y="7960996"/>
            <a:ext cx="9698248" cy="5581015"/>
          </a:xfrm>
          <a:prstGeom prst="rect">
            <a:avLst/>
          </a:prstGeom>
          <a:noFill/>
          <a:ln w="12700" cap="flat">
            <a:solidFill>
              <a:schemeClr val="tx1"/>
            </a:solidFill>
            <a:prstDash val="dash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zh-CN" altLang="en-US" sz="3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时间片调度</a:t>
            </a:r>
            <a:r>
              <a:rPr lang="zh-CN" altLang="en-US" sz="3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endParaRPr lang="en-US" altLang="zh-CN" sz="32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algn="l" defTabSz="457200">
              <a:lnSpc>
                <a:spcPct val="150000"/>
              </a:lnSpc>
              <a:buAutoNum type="arabicPeriod"/>
              <a:defRPr sz="2200" b="0">
                <a:solidFill>
                  <a:srgbClr val="26262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Worker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节点将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master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下发的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task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包装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TaskRunner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，放入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pendingTask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队列中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514350" indent="-514350" algn="l" defTabSz="457200">
              <a:lnSpc>
                <a:spcPct val="150000"/>
              </a:lnSpc>
              <a:buAutoNum type="arabicPeriod"/>
              <a:defRPr sz="2200" b="0">
                <a:solidFill>
                  <a:srgbClr val="26262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每个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worker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节点启动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*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core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个数线程，循环从队列中取出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runner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运行一个周期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(1s)</a:t>
            </a:r>
            <a:endParaRPr lang="en-US" altLang="zh-CN" sz="2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457200">
              <a:lnSpc>
                <a:spcPct val="150000"/>
              </a:lnSpc>
              <a:defRPr sz="2200" b="0">
                <a:solidFill>
                  <a:srgbClr val="26262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457200">
              <a:lnSpc>
                <a:spcPct val="150000"/>
              </a:lnSpc>
              <a:defRPr sz="2200" b="0">
                <a:solidFill>
                  <a:srgbClr val="26262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时间片调度的好处：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 algn="l" defTabSz="457200">
              <a:lnSpc>
                <a:spcPct val="150000"/>
              </a:lnSpc>
              <a:buAutoNum type="arabicPeriod"/>
              <a:defRPr sz="2200" b="0">
                <a:solidFill>
                  <a:srgbClr val="26262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线程模型下容易做到</a:t>
            </a:r>
            <a:r>
              <a:rPr lang="en-US" altLang="zh-CN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资源的公平调度（长短作业）</a:t>
            </a:r>
            <a:endParaRPr lang="en-US" altLang="zh-CN" sz="24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defTabSz="457200">
              <a:lnSpc>
                <a:spcPct val="150000"/>
              </a:lnSpc>
              <a:defRPr sz="2200" b="0">
                <a:solidFill>
                  <a:srgbClr val="26262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2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</a:t>
            </a:r>
            <a:r>
              <a:rPr lang="zh-CN" altLang="en-US" sz="2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虚拟核分配提供支持：两个虚拟核对应创建两个</a:t>
            </a:r>
            <a:r>
              <a:rPr lang="en-US" altLang="zh-CN" sz="2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runner</a:t>
            </a:r>
          </a:p>
          <a:p>
            <a:pPr algn="l" defTabSz="457200">
              <a:lnSpc>
                <a:spcPct val="150000"/>
              </a:lnSpc>
              <a:defRPr sz="2200" b="0">
                <a:solidFill>
                  <a:srgbClr val="262626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rPr lang="en-US" altLang="zh-CN" sz="2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 </a:t>
            </a:r>
            <a:r>
              <a:rPr lang="zh-CN" altLang="en-US" sz="2400" dirty="0" smtClean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为定时任务作业的执行提供支持</a:t>
            </a:r>
            <a:endParaRPr lang="en-US" altLang="zh-CN" sz="2400" dirty="0" smtClean="0">
              <a:solidFill>
                <a:srgbClr val="262626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2825935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矩形"/>
          <p:cNvSpPr/>
          <p:nvPr/>
        </p:nvSpPr>
        <p:spPr>
          <a:xfrm>
            <a:off x="6037297" y="2160139"/>
            <a:ext cx="3012700" cy="5170826"/>
          </a:xfrm>
          <a:prstGeom prst="rect">
            <a:avLst/>
          </a:prstGeom>
          <a:solidFill>
            <a:srgbClr val="D6DCE5"/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zh-CN" altLang="en-US" sz="2000" dirty="0" smtClean="0">
                <a:solidFill>
                  <a:schemeClr val="bg1"/>
                </a:solidFill>
              </a:rPr>
              <a:t>表达式（</a:t>
            </a:r>
            <a:r>
              <a:rPr lang="en-US" altLang="zh-CN" sz="2000" dirty="0" smtClean="0">
                <a:solidFill>
                  <a:schemeClr val="bg1"/>
                </a:solidFill>
              </a:rPr>
              <a:t>expr</a:t>
            </a:r>
            <a:r>
              <a:rPr lang="zh-CN" altLang="en-US" sz="2000" dirty="0" smtClean="0">
                <a:solidFill>
                  <a:schemeClr val="bg1"/>
                </a:solidFill>
              </a:rPr>
              <a:t>）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85" name="矩形"/>
          <p:cNvSpPr/>
          <p:nvPr/>
        </p:nvSpPr>
        <p:spPr>
          <a:xfrm>
            <a:off x="6249521" y="3366623"/>
            <a:ext cx="2532637" cy="2345704"/>
          </a:xfrm>
          <a:prstGeom prst="rect">
            <a:avLst/>
          </a:prstGeom>
          <a:solidFill>
            <a:srgbClr val="EDEDED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zh-CN" altLang="en-US" dirty="0" smtClean="0"/>
              <a:t>参数</a:t>
            </a:r>
            <a:endParaRPr dirty="0"/>
          </a:p>
        </p:txBody>
      </p:sp>
      <p:sp>
        <p:nvSpPr>
          <p:cNvPr id="85" name="矩形"/>
          <p:cNvSpPr/>
          <p:nvPr/>
        </p:nvSpPr>
        <p:spPr>
          <a:xfrm>
            <a:off x="10911114" y="2624222"/>
            <a:ext cx="3012700" cy="4706742"/>
          </a:xfrm>
          <a:prstGeom prst="rect">
            <a:avLst/>
          </a:prstGeom>
          <a:solidFill>
            <a:srgbClr val="D6DCE5"/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86" name="xwind-spider"/>
          <p:cNvSpPr txBox="1"/>
          <p:nvPr/>
        </p:nvSpPr>
        <p:spPr>
          <a:xfrm>
            <a:off x="10911114" y="2624221"/>
            <a:ext cx="3012700" cy="674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defTabSz="914400">
              <a:defRPr sz="1600" b="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rPr lang="en-US" altLang="zh-CN" sz="2000" dirty="0" smtClean="0"/>
              <a:t>planNode</a:t>
            </a:r>
            <a:endParaRPr sz="2000" dirty="0"/>
          </a:p>
        </p:txBody>
      </p:sp>
      <p:sp>
        <p:nvSpPr>
          <p:cNvPr id="90" name="矩形"/>
          <p:cNvSpPr/>
          <p:nvPr/>
        </p:nvSpPr>
        <p:spPr>
          <a:xfrm>
            <a:off x="11272916" y="3273210"/>
            <a:ext cx="2289098" cy="44312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93" name="统一接入层"/>
          <p:cNvSpPr txBox="1"/>
          <p:nvPr/>
        </p:nvSpPr>
        <p:spPr>
          <a:xfrm>
            <a:off x="11272916" y="3249134"/>
            <a:ext cx="2289098" cy="491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rPr lang="en-US" altLang="zh-CN" dirty="0" smtClean="0"/>
              <a:t>context</a:t>
            </a:r>
            <a:endParaRPr dirty="0"/>
          </a:p>
        </p:txBody>
      </p:sp>
      <p:sp>
        <p:nvSpPr>
          <p:cNvPr id="103" name="调度器(Scheduler)"/>
          <p:cNvSpPr txBox="1"/>
          <p:nvPr/>
        </p:nvSpPr>
        <p:spPr>
          <a:xfrm>
            <a:off x="11272916" y="3885879"/>
            <a:ext cx="2289098" cy="491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endParaRPr dirty="0"/>
          </a:p>
        </p:txBody>
      </p:sp>
      <p:sp>
        <p:nvSpPr>
          <p:cNvPr id="108" name="矩形"/>
          <p:cNvSpPr/>
          <p:nvPr/>
        </p:nvSpPr>
        <p:spPr>
          <a:xfrm>
            <a:off x="11188606" y="4087373"/>
            <a:ext cx="2457717" cy="1928676"/>
          </a:xfrm>
          <a:prstGeom prst="rect">
            <a:avLst/>
          </a:prstGeom>
          <a:solidFill>
            <a:srgbClr val="EDEDED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09" name="内容处理"/>
          <p:cNvSpPr txBox="1"/>
          <p:nvPr/>
        </p:nvSpPr>
        <p:spPr>
          <a:xfrm>
            <a:off x="11188606" y="4087372"/>
            <a:ext cx="2457717" cy="580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defTabSz="914400">
              <a:defRPr sz="1600" b="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rPr lang="en-US" altLang="zh-CN" dirty="0" smtClean="0"/>
              <a:t>subPlan</a:t>
            </a:r>
            <a:endParaRPr dirty="0"/>
          </a:p>
        </p:txBody>
      </p:sp>
      <p:sp>
        <p:nvSpPr>
          <p:cNvPr id="111" name="矩形"/>
          <p:cNvSpPr/>
          <p:nvPr/>
        </p:nvSpPr>
        <p:spPr>
          <a:xfrm>
            <a:off x="11506116" y="4511209"/>
            <a:ext cx="1858917" cy="356355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12" name="身份信息补全"/>
          <p:cNvSpPr txBox="1"/>
          <p:nvPr/>
        </p:nvSpPr>
        <p:spPr>
          <a:xfrm>
            <a:off x="11537648" y="4443749"/>
            <a:ext cx="1858917" cy="491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rPr lang="en-US" altLang="zh-CN" dirty="0"/>
              <a:t>E</a:t>
            </a:r>
            <a:r>
              <a:rPr lang="en-US" altLang="zh-CN" dirty="0" smtClean="0"/>
              <a:t>xpr</a:t>
            </a:r>
            <a:endParaRPr dirty="0"/>
          </a:p>
        </p:txBody>
      </p:sp>
      <p:sp>
        <p:nvSpPr>
          <p:cNvPr id="114" name="矩形"/>
          <p:cNvSpPr/>
          <p:nvPr/>
        </p:nvSpPr>
        <p:spPr>
          <a:xfrm>
            <a:off x="11509025" y="5350529"/>
            <a:ext cx="1858917" cy="356355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15" name="去重"/>
          <p:cNvSpPr txBox="1"/>
          <p:nvPr/>
        </p:nvSpPr>
        <p:spPr>
          <a:xfrm>
            <a:off x="11509025" y="5283070"/>
            <a:ext cx="1858917" cy="491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rPr lang="en-US" altLang="zh-CN" dirty="0"/>
              <a:t>Expr</a:t>
            </a:r>
            <a:endParaRPr dirty="0"/>
          </a:p>
        </p:txBody>
      </p:sp>
      <p:sp>
        <p:nvSpPr>
          <p:cNvPr id="121" name="矩形"/>
          <p:cNvSpPr/>
          <p:nvPr/>
        </p:nvSpPr>
        <p:spPr>
          <a:xfrm>
            <a:off x="11321928" y="6301538"/>
            <a:ext cx="2237800" cy="722800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23" name="内容分发(Doc Dispatch)"/>
          <p:cNvSpPr txBox="1"/>
          <p:nvPr/>
        </p:nvSpPr>
        <p:spPr>
          <a:xfrm>
            <a:off x="11321928" y="6358450"/>
            <a:ext cx="2237800" cy="571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/>
              <a:t>O</a:t>
            </a:r>
            <a:r>
              <a:rPr lang="en-US" altLang="zh-CN" dirty="0" smtClean="0"/>
              <a:t>peratorFactory</a:t>
            </a:r>
            <a:endParaRPr dirty="0"/>
          </a:p>
        </p:txBody>
      </p:sp>
      <p:sp>
        <p:nvSpPr>
          <p:cNvPr id="124" name="矩形"/>
          <p:cNvSpPr/>
          <p:nvPr/>
        </p:nvSpPr>
        <p:spPr>
          <a:xfrm>
            <a:off x="14642965" y="4379437"/>
            <a:ext cx="2100699" cy="640218"/>
          </a:xfrm>
          <a:prstGeom prst="rect">
            <a:avLst/>
          </a:prstGeom>
          <a:solidFill>
            <a:srgbClr val="D6DCE5"/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>
                <a:solidFill>
                  <a:schemeClr val="bg1"/>
                </a:solidFill>
              </a:rPr>
              <a:t>planNode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25" name="矩形"/>
          <p:cNvSpPr/>
          <p:nvPr/>
        </p:nvSpPr>
        <p:spPr>
          <a:xfrm>
            <a:off x="14642966" y="5225722"/>
            <a:ext cx="2100699" cy="640218"/>
          </a:xfrm>
          <a:prstGeom prst="rect">
            <a:avLst/>
          </a:prstGeom>
          <a:solidFill>
            <a:srgbClr val="D6DCE5"/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>
                <a:solidFill>
                  <a:schemeClr val="bg1"/>
                </a:solidFill>
              </a:rPr>
              <a:t>planNode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30" name="线条"/>
          <p:cNvSpPr/>
          <p:nvPr/>
        </p:nvSpPr>
        <p:spPr>
          <a:xfrm flipV="1">
            <a:off x="13365033" y="4677894"/>
            <a:ext cx="1277932" cy="0"/>
          </a:xfrm>
          <a:prstGeom prst="line">
            <a:avLst/>
          </a:prstGeom>
          <a:ln w="12700">
            <a:solidFill>
              <a:srgbClr val="4472C4"/>
            </a:solidFill>
            <a:miter/>
            <a:tailEnd type="triangle"/>
          </a:ln>
        </p:spPr>
        <p:txBody>
          <a:bodyPr lIns="45719" rIns="45719"/>
          <a:lstStyle/>
          <a:p>
            <a:pPr algn="l" defTabSz="914400">
              <a:defRPr sz="1800" b="0"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38" name="线条"/>
          <p:cNvSpPr/>
          <p:nvPr/>
        </p:nvSpPr>
        <p:spPr>
          <a:xfrm flipV="1">
            <a:off x="13396565" y="5523976"/>
            <a:ext cx="1277932" cy="0"/>
          </a:xfrm>
          <a:prstGeom prst="line">
            <a:avLst/>
          </a:prstGeom>
          <a:ln w="12700">
            <a:solidFill>
              <a:srgbClr val="4472C4"/>
            </a:solidFill>
            <a:miter/>
            <a:tailEnd type="triangle"/>
          </a:ln>
        </p:spPr>
        <p:txBody>
          <a:bodyPr lIns="45719" rIns="45719"/>
          <a:lstStyle/>
          <a:p>
            <a:pPr algn="l" defTabSz="914400">
              <a:defRPr sz="1800" b="0"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3" name="文本框 2"/>
          <p:cNvSpPr txBox="1"/>
          <p:nvPr/>
        </p:nvSpPr>
        <p:spPr>
          <a:xfrm>
            <a:off x="13209224" y="4306855"/>
            <a:ext cx="1513490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next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5" name="文本框 144"/>
          <p:cNvSpPr txBox="1"/>
          <p:nvPr/>
        </p:nvSpPr>
        <p:spPr>
          <a:xfrm>
            <a:off x="13230069" y="5137784"/>
            <a:ext cx="1513490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next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47" name="矩形"/>
          <p:cNvSpPr/>
          <p:nvPr/>
        </p:nvSpPr>
        <p:spPr>
          <a:xfrm>
            <a:off x="17344011" y="2624221"/>
            <a:ext cx="3012700" cy="4706742"/>
          </a:xfrm>
          <a:prstGeom prst="rect">
            <a:avLst/>
          </a:prstGeom>
          <a:solidFill>
            <a:schemeClr val="tx2">
              <a:lumMod val="75000"/>
            </a:schemeClr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48" name="xwind-spider"/>
          <p:cNvSpPr txBox="1"/>
          <p:nvPr/>
        </p:nvSpPr>
        <p:spPr>
          <a:xfrm>
            <a:off x="17344011" y="2624220"/>
            <a:ext cx="3012700" cy="6743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defTabSz="914400">
              <a:defRPr sz="1600" b="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rPr lang="en-US" altLang="zh-CN" sz="2000" dirty="0" smtClean="0"/>
              <a:t>operator</a:t>
            </a:r>
            <a:endParaRPr sz="2000" dirty="0"/>
          </a:p>
        </p:txBody>
      </p:sp>
      <p:sp>
        <p:nvSpPr>
          <p:cNvPr id="149" name="矩形"/>
          <p:cNvSpPr/>
          <p:nvPr/>
        </p:nvSpPr>
        <p:spPr>
          <a:xfrm>
            <a:off x="17705813" y="3273209"/>
            <a:ext cx="2289098" cy="44312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50" name="统一接入层"/>
          <p:cNvSpPr txBox="1"/>
          <p:nvPr/>
        </p:nvSpPr>
        <p:spPr>
          <a:xfrm>
            <a:off x="17705813" y="3249133"/>
            <a:ext cx="2289098" cy="491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rPr lang="en-US" altLang="zh-CN" dirty="0" smtClean="0"/>
              <a:t>context</a:t>
            </a:r>
            <a:endParaRPr dirty="0"/>
          </a:p>
        </p:txBody>
      </p:sp>
      <p:sp>
        <p:nvSpPr>
          <p:cNvPr id="151" name="调度器(Scheduler)"/>
          <p:cNvSpPr txBox="1"/>
          <p:nvPr/>
        </p:nvSpPr>
        <p:spPr>
          <a:xfrm>
            <a:off x="17705813" y="3885878"/>
            <a:ext cx="2289098" cy="491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endParaRPr dirty="0"/>
          </a:p>
        </p:txBody>
      </p:sp>
      <p:sp>
        <p:nvSpPr>
          <p:cNvPr id="152" name="矩形"/>
          <p:cNvSpPr/>
          <p:nvPr/>
        </p:nvSpPr>
        <p:spPr>
          <a:xfrm>
            <a:off x="17621503" y="4087372"/>
            <a:ext cx="2457717" cy="1928676"/>
          </a:xfrm>
          <a:prstGeom prst="rect">
            <a:avLst/>
          </a:prstGeom>
          <a:solidFill>
            <a:srgbClr val="EDEDED"/>
          </a:solidFill>
          <a:ln w="12700">
            <a:miter lim="400000"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53" name="内容处理"/>
          <p:cNvSpPr txBox="1"/>
          <p:nvPr/>
        </p:nvSpPr>
        <p:spPr>
          <a:xfrm>
            <a:off x="17621503" y="4087371"/>
            <a:ext cx="2457717" cy="5806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/>
          <a:lstStyle>
            <a:lvl1pPr defTabSz="914400">
              <a:defRPr sz="1600" b="0">
                <a:solidFill>
                  <a:srgbClr val="404040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rPr lang="en-US" altLang="zh-CN" dirty="0" smtClean="0"/>
              <a:t>subOperator</a:t>
            </a:r>
            <a:endParaRPr dirty="0"/>
          </a:p>
        </p:txBody>
      </p:sp>
      <p:sp>
        <p:nvSpPr>
          <p:cNvPr id="154" name="矩形"/>
          <p:cNvSpPr/>
          <p:nvPr/>
        </p:nvSpPr>
        <p:spPr>
          <a:xfrm>
            <a:off x="17939013" y="4511208"/>
            <a:ext cx="1858917" cy="356355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55" name="身份信息补全"/>
          <p:cNvSpPr txBox="1"/>
          <p:nvPr/>
        </p:nvSpPr>
        <p:spPr>
          <a:xfrm>
            <a:off x="17970545" y="4443748"/>
            <a:ext cx="1858917" cy="491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rPr lang="en-US" altLang="zh-CN" dirty="0"/>
              <a:t>E</a:t>
            </a:r>
            <a:r>
              <a:rPr lang="en-US" altLang="zh-CN" dirty="0" smtClean="0"/>
              <a:t>xpr</a:t>
            </a:r>
            <a:endParaRPr dirty="0"/>
          </a:p>
        </p:txBody>
      </p:sp>
      <p:sp>
        <p:nvSpPr>
          <p:cNvPr id="168" name="矩形"/>
          <p:cNvSpPr/>
          <p:nvPr/>
        </p:nvSpPr>
        <p:spPr>
          <a:xfrm>
            <a:off x="17941922" y="5350528"/>
            <a:ext cx="1858917" cy="356355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69" name="去重"/>
          <p:cNvSpPr txBox="1"/>
          <p:nvPr/>
        </p:nvSpPr>
        <p:spPr>
          <a:xfrm>
            <a:off x="17941922" y="5283069"/>
            <a:ext cx="1858917" cy="4912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lvl1pPr>
          </a:lstStyle>
          <a:p>
            <a:r>
              <a:rPr lang="en-US" altLang="zh-CN" dirty="0"/>
              <a:t>Expr</a:t>
            </a:r>
            <a:endParaRPr dirty="0"/>
          </a:p>
        </p:txBody>
      </p:sp>
      <p:sp>
        <p:nvSpPr>
          <p:cNvPr id="170" name="矩形"/>
          <p:cNvSpPr/>
          <p:nvPr/>
        </p:nvSpPr>
        <p:spPr>
          <a:xfrm>
            <a:off x="17754825" y="6301537"/>
            <a:ext cx="2237800" cy="722800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71" name="内容分发(Doc Dispatch)"/>
          <p:cNvSpPr txBox="1"/>
          <p:nvPr/>
        </p:nvSpPr>
        <p:spPr>
          <a:xfrm>
            <a:off x="17754825" y="6358449"/>
            <a:ext cx="2237800" cy="5712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 smtClean="0"/>
              <a:t>process</a:t>
            </a:r>
            <a:endParaRPr dirty="0"/>
          </a:p>
        </p:txBody>
      </p:sp>
      <p:sp>
        <p:nvSpPr>
          <p:cNvPr id="172" name="矩形"/>
          <p:cNvSpPr/>
          <p:nvPr/>
        </p:nvSpPr>
        <p:spPr>
          <a:xfrm>
            <a:off x="21075862" y="4379436"/>
            <a:ext cx="2100699" cy="640218"/>
          </a:xfrm>
          <a:prstGeom prst="rect">
            <a:avLst/>
          </a:prstGeom>
          <a:solidFill>
            <a:schemeClr val="tx2">
              <a:lumMod val="75000"/>
            </a:schemeClr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>
                <a:solidFill>
                  <a:schemeClr val="bg1"/>
                </a:solidFill>
              </a:rPr>
              <a:t>operator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73" name="矩形"/>
          <p:cNvSpPr/>
          <p:nvPr/>
        </p:nvSpPr>
        <p:spPr>
          <a:xfrm>
            <a:off x="21075863" y="5225721"/>
            <a:ext cx="2100699" cy="640218"/>
          </a:xfrm>
          <a:prstGeom prst="rect">
            <a:avLst/>
          </a:prstGeom>
          <a:solidFill>
            <a:schemeClr val="tx2">
              <a:lumMod val="75000"/>
            </a:schemeClr>
          </a:solidFill>
          <a:ln w="19050">
            <a:solidFill>
              <a:srgbClr val="FFFFFF"/>
            </a:solidFill>
            <a:miter/>
          </a:ln>
        </p:spPr>
        <p:txBody>
          <a:bodyPr lIns="45719" rIns="45719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sz="2000" dirty="0" smtClean="0">
                <a:solidFill>
                  <a:schemeClr val="bg1"/>
                </a:solidFill>
              </a:rPr>
              <a:t>operator</a:t>
            </a:r>
            <a:endParaRPr sz="2000" dirty="0">
              <a:solidFill>
                <a:schemeClr val="bg1"/>
              </a:solidFill>
            </a:endParaRPr>
          </a:p>
        </p:txBody>
      </p:sp>
      <p:sp>
        <p:nvSpPr>
          <p:cNvPr id="174" name="线条"/>
          <p:cNvSpPr/>
          <p:nvPr/>
        </p:nvSpPr>
        <p:spPr>
          <a:xfrm flipV="1">
            <a:off x="19797930" y="4677893"/>
            <a:ext cx="1277932" cy="0"/>
          </a:xfrm>
          <a:prstGeom prst="line">
            <a:avLst/>
          </a:prstGeom>
          <a:ln w="12700">
            <a:solidFill>
              <a:srgbClr val="4472C4"/>
            </a:solidFill>
            <a:miter/>
            <a:tailEnd type="triangle"/>
          </a:ln>
        </p:spPr>
        <p:txBody>
          <a:bodyPr lIns="45719" rIns="45719"/>
          <a:lstStyle/>
          <a:p>
            <a:pPr algn="l" defTabSz="914400">
              <a:defRPr sz="1800" b="0"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75" name="线条"/>
          <p:cNvSpPr/>
          <p:nvPr/>
        </p:nvSpPr>
        <p:spPr>
          <a:xfrm flipV="1">
            <a:off x="19829462" y="5523975"/>
            <a:ext cx="1277932" cy="0"/>
          </a:xfrm>
          <a:prstGeom prst="line">
            <a:avLst/>
          </a:prstGeom>
          <a:ln w="12700">
            <a:solidFill>
              <a:srgbClr val="4472C4"/>
            </a:solidFill>
            <a:miter/>
            <a:tailEnd type="triangle"/>
          </a:ln>
        </p:spPr>
        <p:txBody>
          <a:bodyPr lIns="45719" rIns="45719"/>
          <a:lstStyle/>
          <a:p>
            <a:pPr algn="l" defTabSz="914400">
              <a:defRPr sz="1800" b="0">
                <a:latin typeface="等线"/>
                <a:ea typeface="等线"/>
                <a:cs typeface="等线"/>
                <a:sym typeface="等线"/>
              </a:defRPr>
            </a:pPr>
            <a:endParaRPr/>
          </a:p>
        </p:txBody>
      </p:sp>
      <p:sp>
        <p:nvSpPr>
          <p:cNvPr id="176" name="文本框 175"/>
          <p:cNvSpPr txBox="1"/>
          <p:nvPr/>
        </p:nvSpPr>
        <p:spPr>
          <a:xfrm>
            <a:off x="19642121" y="4306854"/>
            <a:ext cx="1513490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next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19662966" y="5137783"/>
            <a:ext cx="1513490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next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cxnSp>
        <p:nvCxnSpPr>
          <p:cNvPr id="178" name="直接箭头连接符 177"/>
          <p:cNvCxnSpPr/>
          <p:nvPr/>
        </p:nvCxnSpPr>
        <p:spPr>
          <a:xfrm>
            <a:off x="13559728" y="6653048"/>
            <a:ext cx="3784283" cy="8947"/>
          </a:xfrm>
          <a:prstGeom prst="straightConnector1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  <a:tailEnd type="triangle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9" name="文本框 178"/>
          <p:cNvSpPr txBox="1"/>
          <p:nvPr/>
        </p:nvSpPr>
        <p:spPr>
          <a:xfrm>
            <a:off x="14550424" y="6203671"/>
            <a:ext cx="2074435" cy="37959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createOperator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0" name="TextBox 100"/>
          <p:cNvSpPr txBox="1"/>
          <p:nvPr/>
        </p:nvSpPr>
        <p:spPr>
          <a:xfrm>
            <a:off x="11344174" y="1795620"/>
            <a:ext cx="2245863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master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1" name="TextBox 100"/>
          <p:cNvSpPr txBox="1"/>
          <p:nvPr/>
        </p:nvSpPr>
        <p:spPr>
          <a:xfrm>
            <a:off x="17664663" y="1866250"/>
            <a:ext cx="2245863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3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rPr>
              <a:t>slave</a:t>
            </a:r>
            <a:endParaRPr kumimoji="0" lang="zh-CN" altLang="en-US" sz="3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83" name="矩形"/>
          <p:cNvSpPr/>
          <p:nvPr/>
        </p:nvSpPr>
        <p:spPr>
          <a:xfrm>
            <a:off x="6399098" y="2627087"/>
            <a:ext cx="2289098" cy="443123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zh-CN" altLang="en-US" dirty="0" smtClean="0"/>
              <a:t>运算符</a:t>
            </a:r>
            <a:endParaRPr dirty="0"/>
          </a:p>
        </p:txBody>
      </p:sp>
      <p:sp>
        <p:nvSpPr>
          <p:cNvPr id="184" name="矩形"/>
          <p:cNvSpPr/>
          <p:nvPr/>
        </p:nvSpPr>
        <p:spPr>
          <a:xfrm>
            <a:off x="6513374" y="3777052"/>
            <a:ext cx="1969245" cy="453512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zh-CN" altLang="en-US" dirty="0" smtClean="0"/>
              <a:t>常量表达式</a:t>
            </a:r>
            <a:endParaRPr dirty="0"/>
          </a:p>
        </p:txBody>
      </p:sp>
      <p:sp>
        <p:nvSpPr>
          <p:cNvPr id="186" name="矩形"/>
          <p:cNvSpPr/>
          <p:nvPr/>
        </p:nvSpPr>
        <p:spPr>
          <a:xfrm>
            <a:off x="6513374" y="4409020"/>
            <a:ext cx="1969245" cy="498809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zh-CN" altLang="en-US" dirty="0" smtClean="0"/>
              <a:t>列表达式</a:t>
            </a:r>
            <a:endParaRPr dirty="0"/>
          </a:p>
        </p:txBody>
      </p:sp>
      <p:sp>
        <p:nvSpPr>
          <p:cNvPr id="187" name="矩形"/>
          <p:cNvSpPr/>
          <p:nvPr/>
        </p:nvSpPr>
        <p:spPr>
          <a:xfrm>
            <a:off x="6525496" y="5069885"/>
            <a:ext cx="1957123" cy="462235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zh-CN" altLang="en-US" dirty="0"/>
              <a:t>子</a:t>
            </a:r>
            <a:r>
              <a:rPr lang="zh-CN" altLang="en-US" dirty="0" smtClean="0"/>
              <a:t>表达式</a:t>
            </a:r>
            <a:endParaRPr dirty="0"/>
          </a:p>
        </p:txBody>
      </p:sp>
      <p:sp>
        <p:nvSpPr>
          <p:cNvPr id="188" name="矩形"/>
          <p:cNvSpPr/>
          <p:nvPr/>
        </p:nvSpPr>
        <p:spPr>
          <a:xfrm>
            <a:off x="6396993" y="5915980"/>
            <a:ext cx="2291203" cy="462235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 smtClean="0"/>
              <a:t>Compute(Record)</a:t>
            </a:r>
            <a:endParaRPr dirty="0"/>
          </a:p>
        </p:txBody>
      </p:sp>
      <p:sp>
        <p:nvSpPr>
          <p:cNvPr id="189" name="左大括号 188"/>
          <p:cNvSpPr/>
          <p:nvPr/>
        </p:nvSpPr>
        <p:spPr>
          <a:xfrm rot="10800000">
            <a:off x="9167656" y="2976601"/>
            <a:ext cx="2265290" cy="3506861"/>
          </a:xfrm>
          <a:prstGeom prst="leftBrace">
            <a:avLst/>
          </a:prstGeom>
          <a:noFill/>
          <a:ln w="25400" cap="flat">
            <a:solidFill>
              <a:schemeClr val="bg2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90" name="矩形"/>
          <p:cNvSpPr/>
          <p:nvPr/>
        </p:nvSpPr>
        <p:spPr>
          <a:xfrm>
            <a:off x="6396993" y="6584949"/>
            <a:ext cx="2291203" cy="462235"/>
          </a:xfrm>
          <a:prstGeom prst="rect">
            <a:avLst/>
          </a:prstGeom>
          <a:solidFill>
            <a:srgbClr val="5B9BD5"/>
          </a:solidFill>
          <a:ln w="12700">
            <a:miter lim="400000"/>
          </a:ln>
        </p:spPr>
        <p:txBody>
          <a:bodyPr lIns="45719" rIns="45719" anchor="ctr"/>
          <a:lstStyle/>
          <a:p>
            <a:pPr defTabSz="914400">
              <a:defRPr sz="1600" b="0">
                <a:solidFill>
                  <a:srgbClr val="FFFFFF"/>
                </a:solidFill>
                <a:latin typeface="等线"/>
                <a:ea typeface="等线"/>
                <a:cs typeface="等线"/>
                <a:sym typeface="等线"/>
              </a:defRPr>
            </a:pPr>
            <a:r>
              <a:rPr lang="en-US" altLang="zh-CN" dirty="0" smtClean="0"/>
              <a:t>tryCompute(columns, Record)</a:t>
            </a:r>
            <a:endParaRPr dirty="0"/>
          </a:p>
        </p:txBody>
      </p:sp>
      <p:sp>
        <p:nvSpPr>
          <p:cNvPr id="192" name="上箭头 191"/>
          <p:cNvSpPr/>
          <p:nvPr/>
        </p:nvSpPr>
        <p:spPr>
          <a:xfrm rot="10800000">
            <a:off x="11547392" y="1020900"/>
            <a:ext cx="1740143" cy="966322"/>
          </a:xfrm>
          <a:prstGeom prst="upArrow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1" name="椭圆形标注 10"/>
          <p:cNvSpPr/>
          <p:nvPr/>
        </p:nvSpPr>
        <p:spPr>
          <a:xfrm>
            <a:off x="1008993" y="4397422"/>
            <a:ext cx="4043817" cy="1442641"/>
          </a:xfrm>
          <a:prstGeom prst="wedgeEllipseCallout">
            <a:avLst>
              <a:gd name="adj1" fmla="val 86104"/>
              <a:gd name="adj2" fmla="val 118258"/>
            </a:avLst>
          </a:prstGeom>
          <a:solidFill>
            <a:schemeClr val="tx1">
              <a:lumMod val="75000"/>
            </a:schemeClr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algn="l"/>
            <a:r>
              <a:rPr lang="zh-CN" altLang="en-US" sz="2000" dirty="0">
                <a:solidFill>
                  <a:schemeClr val="bg1"/>
                </a:solidFill>
              </a:rPr>
              <a:t>预计</a:t>
            </a:r>
            <a:r>
              <a:rPr lang="zh-CN" altLang="en-US" sz="2000" dirty="0" smtClean="0">
                <a:solidFill>
                  <a:schemeClr val="bg1"/>
                </a:solidFill>
              </a:rPr>
              <a:t>算：</a:t>
            </a:r>
            <a:endParaRPr lang="en-US" altLang="zh-CN" sz="2000" dirty="0" smtClean="0">
              <a:solidFill>
                <a:schemeClr val="bg1"/>
              </a:solidFill>
            </a:endParaRPr>
          </a:p>
          <a:p>
            <a:pPr algn="l"/>
            <a:r>
              <a:rPr lang="zh-CN" altLang="en-US" sz="2000" dirty="0">
                <a:solidFill>
                  <a:schemeClr val="bg1"/>
                </a:solidFill>
              </a:rPr>
              <a:t>列</a:t>
            </a:r>
            <a:r>
              <a:rPr kumimoji="0" lang="zh-CN" altLang="en-US" sz="20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Helvetica Light"/>
              </a:rPr>
              <a:t>缺失情况下尝试计算</a:t>
            </a:r>
            <a:endParaRPr kumimoji="0" lang="en-US" altLang="zh-CN" sz="2000" b="0" i="0" u="none" strike="noStrike" cap="none" spc="0" normalizeH="0" baseline="0" dirty="0" smtClean="0">
              <a:ln>
                <a:noFill/>
              </a:ln>
              <a:solidFill>
                <a:schemeClr val="bg1"/>
              </a:solidFill>
              <a:effectLst/>
              <a:uFillTx/>
              <a:sym typeface="Helvetica Light"/>
            </a:endParaRPr>
          </a:p>
          <a:p>
            <a:pPr algn="l"/>
            <a:r>
              <a:rPr lang="zh-CN" altLang="en-US" sz="2000" dirty="0" smtClean="0">
                <a:solidFill>
                  <a:schemeClr val="bg1"/>
                </a:solidFill>
              </a:rPr>
              <a:t>参数</a:t>
            </a:r>
            <a:r>
              <a:rPr lang="en-US" altLang="zh-CN" sz="2000" dirty="0" smtClean="0">
                <a:solidFill>
                  <a:schemeClr val="bg1"/>
                </a:solidFill>
              </a:rPr>
              <a:t>1</a:t>
            </a:r>
            <a:r>
              <a:rPr lang="zh-CN" altLang="en-US" sz="2000" dirty="0" smtClean="0">
                <a:solidFill>
                  <a:schemeClr val="bg1"/>
                </a:solidFill>
              </a:rPr>
              <a:t>：已有列</a:t>
            </a:r>
            <a:endParaRPr lang="en-US" altLang="zh-CN" sz="2000" dirty="0">
              <a:solidFill>
                <a:schemeClr val="bg1"/>
              </a:solidFill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974608" y="7930645"/>
            <a:ext cx="5929828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/>
            <a:r>
              <a:rPr lang="en-US" altLang="zh-CN" sz="2800" dirty="0" smtClean="0">
                <a:solidFill>
                  <a:srgbClr val="262626"/>
                </a:solidFill>
                <a:latin typeface="Chinese Quote"/>
              </a:rPr>
              <a:t>PlanNode</a:t>
            </a:r>
            <a:r>
              <a:rPr lang="zh-CN" altLang="en-US" sz="2800" dirty="0" smtClean="0">
                <a:solidFill>
                  <a:srgbClr val="262626"/>
                </a:solidFill>
                <a:latin typeface="Chinese Quote"/>
              </a:rPr>
              <a:t>：可被并行的逻辑计算单元</a:t>
            </a:r>
            <a:endParaRPr lang="en-US" altLang="zh-CN" sz="2800" dirty="0" smtClean="0">
              <a:solidFill>
                <a:srgbClr val="262626"/>
              </a:solidFill>
              <a:latin typeface="Chinese Quote"/>
            </a:endParaRPr>
          </a:p>
          <a:p>
            <a:pPr algn="l"/>
            <a:r>
              <a:rPr lang="en-US" altLang="zh-CN" sz="2800" dirty="0" smtClean="0">
                <a:solidFill>
                  <a:srgbClr val="262626"/>
                </a:solidFill>
                <a:latin typeface="Chinese Quote"/>
              </a:rPr>
              <a:t>Operator</a:t>
            </a:r>
            <a:r>
              <a:rPr lang="zh-CN" altLang="en-US" sz="2800" dirty="0" smtClean="0">
                <a:solidFill>
                  <a:srgbClr val="262626"/>
                </a:solidFill>
                <a:latin typeface="Chinese Quote"/>
              </a:rPr>
              <a:t>：可被并行的物理计算算子</a:t>
            </a:r>
            <a:endParaRPr lang="en-US" altLang="zh-CN" sz="2800" dirty="0" smtClean="0">
              <a:solidFill>
                <a:srgbClr val="262626"/>
              </a:solidFill>
              <a:latin typeface="Chinese Quote"/>
            </a:endParaRPr>
          </a:p>
        </p:txBody>
      </p:sp>
      <p:pic>
        <p:nvPicPr>
          <p:cNvPr id="1026" name="Picture 2" descr="https://cdn.nlark.com/lark/0/2018/png/32591/1544609584225-9bb406e9-247c-4959-883f-659899009d5f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4313" y="8963850"/>
            <a:ext cx="7454632" cy="38487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3" name="上箭头 192"/>
          <p:cNvSpPr/>
          <p:nvPr/>
        </p:nvSpPr>
        <p:spPr>
          <a:xfrm rot="5400000">
            <a:off x="6492175" y="10129955"/>
            <a:ext cx="1760760" cy="1110983"/>
          </a:xfrm>
          <a:prstGeom prst="upArrow">
            <a:avLst/>
          </a:prstGeom>
          <a:solidFill>
            <a:schemeClr val="tx2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36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+mn-lt"/>
              <a:ea typeface="+mn-ea"/>
              <a:cs typeface="+mn-cs"/>
              <a:sym typeface="Helvetica Light"/>
            </a:endParaRPr>
          </a:p>
        </p:txBody>
      </p:sp>
      <p:sp>
        <p:nvSpPr>
          <p:cNvPr id="194" name="矩形 193"/>
          <p:cNvSpPr/>
          <p:nvPr/>
        </p:nvSpPr>
        <p:spPr>
          <a:xfrm>
            <a:off x="1008993" y="359575"/>
            <a:ext cx="435888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zh-CN" altLang="en-US" sz="54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关键数据结构</a:t>
            </a:r>
            <a:endParaRPr kumimoji="1" lang="zh-CN" altLang="en-US" sz="5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823892" y="10267448"/>
            <a:ext cx="582723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4000" dirty="0" smtClean="0">
                <a:solidFill>
                  <a:srgbClr val="262626"/>
                </a:solidFill>
                <a:latin typeface="Chinese Quote"/>
              </a:rPr>
              <a:t>func1(a+b,fun2(c),1,d</a:t>
            </a:r>
            <a:r>
              <a:rPr lang="en-US" altLang="zh-CN" sz="4000" dirty="0">
                <a:solidFill>
                  <a:srgbClr val="262626"/>
                </a:solidFill>
                <a:latin typeface="Chinese Quote"/>
              </a:rPr>
              <a:t>)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430680332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9004</TotalTime>
  <Words>337</Words>
  <Application>Microsoft Office PowerPoint</Application>
  <PresentationFormat>自定义</PresentationFormat>
  <Paragraphs>121</Paragraphs>
  <Slides>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3" baseType="lpstr">
      <vt:lpstr>Chinese Quote</vt:lpstr>
      <vt:lpstr>Helvetica Light</vt:lpstr>
      <vt:lpstr>Helvetica Neue</vt:lpstr>
      <vt:lpstr>等线</vt:lpstr>
      <vt:lpstr>Microsoft YaHei</vt:lpstr>
      <vt:lpstr>Microsoft YaHei</vt:lpstr>
      <vt:lpstr>Helvetica</vt:lpstr>
      <vt:lpstr>Segoe UI</vt:lpstr>
      <vt:lpstr>Black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黄昊宇</dc:creator>
  <cp:lastModifiedBy>冷逍</cp:lastModifiedBy>
  <cp:revision>587</cp:revision>
  <dcterms:modified xsi:type="dcterms:W3CDTF">2019-03-13T00:35:05Z</dcterms:modified>
</cp:coreProperties>
</file>